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charts/chart11.xml" ContentType="application/vnd.openxmlformats-officedocument.drawingml.chart+xml"/>
  <Override PartName="/ppt/notesSlides/notesSlide10.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11.xml" ContentType="application/vnd.openxmlformats-officedocument.presentationml.notesSlide+xml"/>
  <Override PartName="/ppt/charts/chart14.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5.xml" ContentType="application/vnd.openxmlformats-officedocument.drawingml.chart+xml"/>
  <Override PartName="/ppt/notesSlides/notesSlide14.xml" ContentType="application/vnd.openxmlformats-officedocument.presentationml.notesSlide+xml"/>
  <Override PartName="/ppt/charts/chart16.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5.xml" ContentType="application/vnd.openxmlformats-officedocument.presentationml.notesSlid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6.xml" ContentType="application/vnd.openxmlformats-officedocument.presentationml.notesSlide+xml"/>
  <Override PartName="/ppt/charts/chart18.xml" ContentType="application/vnd.openxmlformats-officedocument.drawingml.chart+xml"/>
  <Override PartName="/ppt/notesSlides/notesSlide17.xml" ContentType="application/vnd.openxmlformats-officedocument.presentationml.notesSlide+xml"/>
  <Override PartName="/ppt/charts/chart19.xml" ContentType="application/vnd.openxmlformats-officedocument.drawingml.chart+xml"/>
  <Override PartName="/ppt/notesSlides/notesSlide18.xml" ContentType="application/vnd.openxmlformats-officedocument.presentationml.notesSlide+xml"/>
  <Override PartName="/ppt/charts/chart20.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21.xml" ContentType="application/vnd.openxmlformats-officedocument.drawingml.chart+xml"/>
  <Override PartName="/ppt/notesSlides/notesSlide19.xml" ContentType="application/vnd.openxmlformats-officedocument.presentationml.notesSlide+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notesSlides/notesSlide20.xml" ContentType="application/vnd.openxmlformats-officedocument.presentationml.notesSlide+xml"/>
  <Override PartName="/ppt/charts/chart25.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1.xml" ContentType="application/vnd.openxmlformats-officedocument.presentationml.notesSlide+xml"/>
  <Override PartName="/ppt/charts/chart26.xml" ContentType="application/vnd.openxmlformats-officedocument.drawingml.chart+xml"/>
  <Override PartName="/ppt/charts/style15.xml" ContentType="application/vnd.ms-office.chartstyle+xml"/>
  <Override PartName="/ppt/charts/colors1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256" r:id="rId2"/>
    <p:sldId id="314" r:id="rId3"/>
    <p:sldId id="292" r:id="rId4"/>
    <p:sldId id="346" r:id="rId5"/>
    <p:sldId id="347" r:id="rId6"/>
    <p:sldId id="336" r:id="rId7"/>
    <p:sldId id="337" r:id="rId8"/>
    <p:sldId id="345" r:id="rId9"/>
    <p:sldId id="315" r:id="rId10"/>
    <p:sldId id="324" r:id="rId11"/>
    <p:sldId id="343" r:id="rId12"/>
    <p:sldId id="323" r:id="rId13"/>
    <p:sldId id="279" r:id="rId14"/>
    <p:sldId id="305" r:id="rId15"/>
    <p:sldId id="289" r:id="rId16"/>
    <p:sldId id="304" r:id="rId17"/>
    <p:sldId id="328" r:id="rId18"/>
    <p:sldId id="276" r:id="rId19"/>
    <p:sldId id="263" r:id="rId20"/>
    <p:sldId id="329" r:id="rId21"/>
    <p:sldId id="316" r:id="rId22"/>
    <p:sldId id="319" r:id="rId23"/>
    <p:sldId id="344" r:id="rId24"/>
    <p:sldId id="280" r:id="rId25"/>
    <p:sldId id="281" r:id="rId26"/>
    <p:sldId id="325" r:id="rId27"/>
    <p:sldId id="332" r:id="rId28"/>
    <p:sldId id="341" r:id="rId29"/>
    <p:sldId id="339" r:id="rId30"/>
    <p:sldId id="342" r:id="rId31"/>
    <p:sldId id="340"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10A"/>
    <a:srgbClr val="E9E14F"/>
    <a:srgbClr val="8064A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3"/>
    <p:restoredTop sz="86433"/>
  </p:normalViewPr>
  <p:slideViewPr>
    <p:cSldViewPr snapToGrid="0" snapToObjects="1">
      <p:cViewPr varScale="1">
        <p:scale>
          <a:sx n="138" d="100"/>
          <a:sy n="138" d="100"/>
        </p:scale>
        <p:origin x="158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Users/edmunds/Library/Mobile%20Documents/com~apple~CloudDocs/Ekonomika/IKP_sli&#772;dos&#780;ais_Baltija.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Baltija_IKP_nozares.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1" Type="http://schemas.openxmlformats.org/officeDocument/2006/relationships/oleObject" Target="file:////Users/edmunds/Library/Mobile%20Documents/com~apple~CloudDocs/Eksports/EUStatExpor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Users/edmunds/Library/Mobile%20Documents/com~apple~CloudDocs/Eksports/EUStatExport.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Users/edmunds/Library/Mobile%20Documents/com~apple~CloudDocs/Eksports/EUStatExport.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Users/edmunds/Library/Mobile%20Documents/com~apple~CloudDocs/Eksports/Wood_Data.xlsx" TargetMode="External"/><Relationship Id="rId2" Type="http://schemas.microsoft.com/office/2011/relationships/chartColorStyle" Target="colors10.xml"/><Relationship Id="rId1" Type="http://schemas.microsoft.com/office/2011/relationships/chartStyle" Target="style10.xml"/></Relationships>
</file>

<file path=ppt/charts/_rels/chart15.xml.rels><?xml version="1.0" encoding="UTF-8" standalone="yes"?>
<Relationships xmlns="http://schemas.openxmlformats.org/package/2006/relationships"><Relationship Id="rId1" Type="http://schemas.openxmlformats.org/officeDocument/2006/relationships/oleObject" Target="file:////Users/edmunds/Library/Mobile%20Documents/com~apple~CloudDocs/Eksports/EUStatExport.xlsx" TargetMode="External"/></Relationships>
</file>

<file path=ppt/charts/_rels/chart16.xml.rels><?xml version="1.0" encoding="UTF-8" standalone="yes"?>
<Relationships xmlns="http://schemas.openxmlformats.org/package/2006/relationships"><Relationship Id="rId3" Type="http://schemas.openxmlformats.org/officeDocument/2006/relationships/oleObject" Target="file:////Users/edmunds/Library/Mobile%20Documents/com~apple~CloudDocs/Eksports/service_split.xlsx" TargetMode="External"/><Relationship Id="rId2" Type="http://schemas.microsoft.com/office/2011/relationships/chartColorStyle" Target="colors11.xml"/><Relationship Id="rId1" Type="http://schemas.microsoft.com/office/2011/relationships/chartStyle" Target="style11.xml"/></Relationships>
</file>

<file path=ppt/charts/_rels/chart17.xml.rels><?xml version="1.0" encoding="UTF-8" standalone="yes"?>
<Relationships xmlns="http://schemas.openxmlformats.org/package/2006/relationships"><Relationship Id="rId3" Type="http://schemas.openxmlformats.org/officeDocument/2006/relationships/oleObject" Target="file:////Users/edmunds/Library/Mobile%20Documents/com~apple~CloudDocs/Eksports/service_split.xlsx" TargetMode="External"/><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1" Type="http://schemas.openxmlformats.org/officeDocument/2006/relationships/oleObject" Target="file:////Users/edmunds/Library/Mobile%20Documents/com~apple~CloudDocs/Ekonomika/ab_baltic_macro_lat.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Users/edmunds/Library/Mobile%20Documents/com~apple~CloudDocs/Ekonomika/ab_baltic_macro_lat.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GDP_PPP.xlsx" TargetMode="Externa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ab_baltic_macro_lat.xlsx" TargetMode="External"/><Relationship Id="rId2" Type="http://schemas.microsoft.com/office/2011/relationships/chartColorStyle" Target="colors13.xml"/><Relationship Id="rId1" Type="http://schemas.microsoft.com/office/2011/relationships/chartStyle" Target="style13.xml"/></Relationships>
</file>

<file path=ppt/charts/_rels/chart21.xml.rels><?xml version="1.0" encoding="UTF-8" standalone="yes"?>
<Relationships xmlns="http://schemas.openxmlformats.org/package/2006/relationships"><Relationship Id="rId1" Type="http://schemas.openxmlformats.org/officeDocument/2006/relationships/oleObject" Target="file:////Users/edmunds/Library/Mobile%20Documents/com~apple~CloudDocs/Ekonomika/ab_baltic_macro_lat.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Users/edmunds/Library/Mobile%20Documents/com~apple~CloudDocs/Ekonomika/ab_baltic_macro_lat.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Users/edmunds/Library/Mobile%20Documents/com~apple~CloudDocs/Ekonomika/ab_baltic_macro_lat.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Users/edmunds/Library/Mobile%20Documents/com~apple~CloudDocs/Ekonomika/Veseli&#772;gs.xlsx" TargetMode="External"/></Relationships>
</file>

<file path=ppt/charts/_rels/chart25.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Tauti&#772;bas.xlsx" TargetMode="External"/><Relationship Id="rId2" Type="http://schemas.microsoft.com/office/2011/relationships/chartColorStyle" Target="colors14.xml"/><Relationship Id="rId1" Type="http://schemas.microsoft.com/office/2011/relationships/chartStyle" Target="style14.xml"/></Relationships>
</file>

<file path=ppt/charts/_rels/chart26.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Tauti&#772;bas.xlsx" TargetMode="External"/><Relationship Id="rId2" Type="http://schemas.microsoft.com/office/2011/relationships/chartColorStyle" Target="colors15.xml"/><Relationship Id="rId1" Type="http://schemas.microsoft.com/office/2011/relationships/chartStyle" Target="style15.xml"/></Relationships>
</file>

<file path=ppt/charts/_rels/chart3.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Energo.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Auto-gadi.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Cenas2324.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Cenas2324.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Noguldi&#772;jumi.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Baltija_IKP_nozares.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Users/edmunds/Library/Mobile%20Documents/com~apple~CloudDocs/Ekonomika/Baltija_IKP_nozare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IKP uz iedzīvotāju (2010. gada cenās, 4 ceturkšņu slīdošais)</a:t>
            </a:r>
          </a:p>
        </c:rich>
      </c:tx>
      <c:overlay val="0"/>
      <c:spPr>
        <a:noFill/>
        <a:ln w="25400">
          <a:noFill/>
        </a:ln>
      </c:spPr>
    </c:title>
    <c:autoTitleDeleted val="0"/>
    <c:plotArea>
      <c:layout/>
      <c:lineChart>
        <c:grouping val="standard"/>
        <c:varyColors val="0"/>
        <c:ser>
          <c:idx val="0"/>
          <c:order val="0"/>
          <c:tx>
            <c:v>Igaunija</c:v>
          </c:tx>
          <c:spPr>
            <a:ln w="28575" cap="rnd">
              <a:solidFill>
                <a:schemeClr val="accent1"/>
              </a:solidFill>
              <a:round/>
            </a:ln>
            <a:effectLst/>
          </c:spPr>
          <c:marker>
            <c:symbol val="none"/>
          </c:marker>
          <c:cat>
            <c:strRef>
              <c:f>Data!$E$46:$DR$46</c:f>
              <c:strCache>
                <c:ptCount val="118"/>
                <c:pt idx="0">
                  <c:v>1995-Q4</c:v>
                </c:pt>
                <c:pt idx="1">
                  <c:v>1996-Q1</c:v>
                </c:pt>
                <c:pt idx="2">
                  <c:v>1996-Q2</c:v>
                </c:pt>
                <c:pt idx="3">
                  <c:v>1996-Q3</c:v>
                </c:pt>
                <c:pt idx="4">
                  <c:v>1996-Q4</c:v>
                </c:pt>
                <c:pt idx="5">
                  <c:v>1997-Q1</c:v>
                </c:pt>
                <c:pt idx="6">
                  <c:v>1997-Q2</c:v>
                </c:pt>
                <c:pt idx="7">
                  <c:v>1997-Q3</c:v>
                </c:pt>
                <c:pt idx="8">
                  <c:v>1997-Q4</c:v>
                </c:pt>
                <c:pt idx="9">
                  <c:v>1998-Q1</c:v>
                </c:pt>
                <c:pt idx="10">
                  <c:v>1998-Q2</c:v>
                </c:pt>
                <c:pt idx="11">
                  <c:v>1998-Q3</c:v>
                </c:pt>
                <c:pt idx="12">
                  <c:v>1998-Q4</c:v>
                </c:pt>
                <c:pt idx="13">
                  <c:v>1999-Q1</c:v>
                </c:pt>
                <c:pt idx="14">
                  <c:v>1999-Q2</c:v>
                </c:pt>
                <c:pt idx="15">
                  <c:v>1999-Q3</c:v>
                </c:pt>
                <c:pt idx="16">
                  <c:v>1999-Q4</c:v>
                </c:pt>
                <c:pt idx="17">
                  <c:v>2000-Q1</c:v>
                </c:pt>
                <c:pt idx="18">
                  <c:v>2000-Q2</c:v>
                </c:pt>
                <c:pt idx="19">
                  <c:v>2000-Q3</c:v>
                </c:pt>
                <c:pt idx="20">
                  <c:v>2000-Q4</c:v>
                </c:pt>
                <c:pt idx="21">
                  <c:v>2001-Q1</c:v>
                </c:pt>
                <c:pt idx="22">
                  <c:v>2001-Q2</c:v>
                </c:pt>
                <c:pt idx="23">
                  <c:v>2001-Q3</c:v>
                </c:pt>
                <c:pt idx="24">
                  <c:v>2001-Q4</c:v>
                </c:pt>
                <c:pt idx="25">
                  <c:v>2002-Q1</c:v>
                </c:pt>
                <c:pt idx="26">
                  <c:v>2002-Q2</c:v>
                </c:pt>
                <c:pt idx="27">
                  <c:v>2002-Q3</c:v>
                </c:pt>
                <c:pt idx="28">
                  <c:v>2002-Q4</c:v>
                </c:pt>
                <c:pt idx="29">
                  <c:v>2003-Q1</c:v>
                </c:pt>
                <c:pt idx="30">
                  <c:v>2003-Q2</c:v>
                </c:pt>
                <c:pt idx="31">
                  <c:v>2003-Q3</c:v>
                </c:pt>
                <c:pt idx="32">
                  <c:v>2003-Q4</c:v>
                </c:pt>
                <c:pt idx="33">
                  <c:v>2004-Q1</c:v>
                </c:pt>
                <c:pt idx="34">
                  <c:v>2004-Q2</c:v>
                </c:pt>
                <c:pt idx="35">
                  <c:v>2004-Q3</c:v>
                </c:pt>
                <c:pt idx="36">
                  <c:v>2004-Q4</c:v>
                </c:pt>
                <c:pt idx="37">
                  <c:v>2005-Q1</c:v>
                </c:pt>
                <c:pt idx="38">
                  <c:v>2005-Q2</c:v>
                </c:pt>
                <c:pt idx="39">
                  <c:v>2005-Q3</c:v>
                </c:pt>
                <c:pt idx="40">
                  <c:v>2005-Q4</c:v>
                </c:pt>
                <c:pt idx="41">
                  <c:v>2006-Q1</c:v>
                </c:pt>
                <c:pt idx="42">
                  <c:v>2006-Q2</c:v>
                </c:pt>
                <c:pt idx="43">
                  <c:v>2006-Q3</c:v>
                </c:pt>
                <c:pt idx="44">
                  <c:v>2006-Q4</c:v>
                </c:pt>
                <c:pt idx="45">
                  <c:v>2007-Q1</c:v>
                </c:pt>
                <c:pt idx="46">
                  <c:v>2007-Q2</c:v>
                </c:pt>
                <c:pt idx="47">
                  <c:v>2007-Q3</c:v>
                </c:pt>
                <c:pt idx="48">
                  <c:v>2007-Q4</c:v>
                </c:pt>
                <c:pt idx="49">
                  <c:v>2008-Q1</c:v>
                </c:pt>
                <c:pt idx="50">
                  <c:v>2008-Q2</c:v>
                </c:pt>
                <c:pt idx="51">
                  <c:v>2008-Q3</c:v>
                </c:pt>
                <c:pt idx="52">
                  <c:v>2008-Q4</c:v>
                </c:pt>
                <c:pt idx="53">
                  <c:v>2009-Q1</c:v>
                </c:pt>
                <c:pt idx="54">
                  <c:v>2009-Q2</c:v>
                </c:pt>
                <c:pt idx="55">
                  <c:v>2009-Q3</c:v>
                </c:pt>
                <c:pt idx="56">
                  <c:v>2009-Q4</c:v>
                </c:pt>
                <c:pt idx="57">
                  <c:v>2010-Q1</c:v>
                </c:pt>
                <c:pt idx="58">
                  <c:v>2010-Q2</c:v>
                </c:pt>
                <c:pt idx="59">
                  <c:v>2010-Q3</c:v>
                </c:pt>
                <c:pt idx="60">
                  <c:v>2010-Q4</c:v>
                </c:pt>
                <c:pt idx="61">
                  <c:v>2011-Q1</c:v>
                </c:pt>
                <c:pt idx="62">
                  <c:v>2011-Q2</c:v>
                </c:pt>
                <c:pt idx="63">
                  <c:v>2011-Q3</c:v>
                </c:pt>
                <c:pt idx="64">
                  <c:v>2011-Q4</c:v>
                </c:pt>
                <c:pt idx="65">
                  <c:v>2012-Q1</c:v>
                </c:pt>
                <c:pt idx="66">
                  <c:v>2012-Q2</c:v>
                </c:pt>
                <c:pt idx="67">
                  <c:v>2012-Q3</c:v>
                </c:pt>
                <c:pt idx="68">
                  <c:v>2012-Q4</c:v>
                </c:pt>
                <c:pt idx="69">
                  <c:v>2013-Q1</c:v>
                </c:pt>
                <c:pt idx="70">
                  <c:v>2013-Q2</c:v>
                </c:pt>
                <c:pt idx="71">
                  <c:v>2013-Q3</c:v>
                </c:pt>
                <c:pt idx="72">
                  <c:v>2013-Q4</c:v>
                </c:pt>
                <c:pt idx="73">
                  <c:v>2014-Q1</c:v>
                </c:pt>
                <c:pt idx="74">
                  <c:v>2014-Q2</c:v>
                </c:pt>
                <c:pt idx="75">
                  <c:v>2014-Q3</c:v>
                </c:pt>
                <c:pt idx="76">
                  <c:v>2014-Q4</c:v>
                </c:pt>
                <c:pt idx="77">
                  <c:v>2015-Q1</c:v>
                </c:pt>
                <c:pt idx="78">
                  <c:v>2015-Q2</c:v>
                </c:pt>
                <c:pt idx="79">
                  <c:v>2015-Q3</c:v>
                </c:pt>
                <c:pt idx="80">
                  <c:v>2015-Q4</c:v>
                </c:pt>
                <c:pt idx="81">
                  <c:v>2016-Q1</c:v>
                </c:pt>
                <c:pt idx="82">
                  <c:v>2016-Q2</c:v>
                </c:pt>
                <c:pt idx="83">
                  <c:v>2016-Q3</c:v>
                </c:pt>
                <c:pt idx="84">
                  <c:v>2016-Q4</c:v>
                </c:pt>
                <c:pt idx="85">
                  <c:v>2017-Q1</c:v>
                </c:pt>
                <c:pt idx="86">
                  <c:v>2017-Q2</c:v>
                </c:pt>
                <c:pt idx="87">
                  <c:v>2017-Q3</c:v>
                </c:pt>
                <c:pt idx="88">
                  <c:v>2017-Q4</c:v>
                </c:pt>
                <c:pt idx="89">
                  <c:v>2018-Q1</c:v>
                </c:pt>
                <c:pt idx="90">
                  <c:v>2018-Q2</c:v>
                </c:pt>
                <c:pt idx="91">
                  <c:v>2018-Q3</c:v>
                </c:pt>
                <c:pt idx="92">
                  <c:v>2018-Q4</c:v>
                </c:pt>
                <c:pt idx="93">
                  <c:v>2019-Q1</c:v>
                </c:pt>
                <c:pt idx="94">
                  <c:v>2019-Q2</c:v>
                </c:pt>
                <c:pt idx="95">
                  <c:v>2019-Q3</c:v>
                </c:pt>
                <c:pt idx="96">
                  <c:v>2019-Q4</c:v>
                </c:pt>
                <c:pt idx="97">
                  <c:v>2020-Q1</c:v>
                </c:pt>
                <c:pt idx="98">
                  <c:v>2020-Q2</c:v>
                </c:pt>
                <c:pt idx="99">
                  <c:v>2020-Q3</c:v>
                </c:pt>
                <c:pt idx="100">
                  <c:v>2020-Q4</c:v>
                </c:pt>
                <c:pt idx="101">
                  <c:v>2021-Q1</c:v>
                </c:pt>
                <c:pt idx="102">
                  <c:v>2021-Q2</c:v>
                </c:pt>
                <c:pt idx="103">
                  <c:v>2021-Q3</c:v>
                </c:pt>
                <c:pt idx="104">
                  <c:v>2021-Q4</c:v>
                </c:pt>
                <c:pt idx="105">
                  <c:v>2022-Q1</c:v>
                </c:pt>
                <c:pt idx="106">
                  <c:v>2022-Q2</c:v>
                </c:pt>
                <c:pt idx="107">
                  <c:v>2022-Q3</c:v>
                </c:pt>
                <c:pt idx="108">
                  <c:v>2022-Q4</c:v>
                </c:pt>
                <c:pt idx="109">
                  <c:v>2023-Q1</c:v>
                </c:pt>
                <c:pt idx="110">
                  <c:v>2023-Q2</c:v>
                </c:pt>
                <c:pt idx="111">
                  <c:v>2023-Q3</c:v>
                </c:pt>
                <c:pt idx="112">
                  <c:v>2023-Q4</c:v>
                </c:pt>
                <c:pt idx="113">
                  <c:v>2024-Q1</c:v>
                </c:pt>
                <c:pt idx="114">
                  <c:v>2024-Q2</c:v>
                </c:pt>
                <c:pt idx="115">
                  <c:v>2024-Q3</c:v>
                </c:pt>
                <c:pt idx="116">
                  <c:v>2024-Q4</c:v>
                </c:pt>
                <c:pt idx="117">
                  <c:v>2025-Q1</c:v>
                </c:pt>
              </c:strCache>
            </c:strRef>
          </c:cat>
          <c:val>
            <c:numRef>
              <c:f>Data!$E$47:$DR$47</c:f>
              <c:numCache>
                <c:formatCode>#,##0</c:formatCode>
                <c:ptCount val="118"/>
                <c:pt idx="0">
                  <c:v>5374.0073199364688</c:v>
                </c:pt>
                <c:pt idx="1">
                  <c:v>5471.5127701375241</c:v>
                </c:pt>
                <c:pt idx="2">
                  <c:v>5518.4535503788939</c:v>
                </c:pt>
                <c:pt idx="3">
                  <c:v>5621.3864720740949</c:v>
                </c:pt>
                <c:pt idx="4">
                  <c:v>5730.3536345776038</c:v>
                </c:pt>
                <c:pt idx="5">
                  <c:v>5950.6401137980083</c:v>
                </c:pt>
                <c:pt idx="6">
                  <c:v>6154.9786628733982</c:v>
                </c:pt>
                <c:pt idx="7">
                  <c:v>6344.594594594595</c:v>
                </c:pt>
                <c:pt idx="8">
                  <c:v>6566.5718349928875</c:v>
                </c:pt>
                <c:pt idx="9">
                  <c:v>6801.6653506568091</c:v>
                </c:pt>
                <c:pt idx="10">
                  <c:v>6909.7695786375716</c:v>
                </c:pt>
                <c:pt idx="11">
                  <c:v>6959.586533630034</c:v>
                </c:pt>
                <c:pt idx="12">
                  <c:v>6915.009690618047</c:v>
                </c:pt>
                <c:pt idx="13">
                  <c:v>6945.6206496519717</c:v>
                </c:pt>
                <c:pt idx="14">
                  <c:v>6925.0290023201851</c:v>
                </c:pt>
                <c:pt idx="15">
                  <c:v>6889.21113689095</c:v>
                </c:pt>
                <c:pt idx="16">
                  <c:v>6955.0464037122983</c:v>
                </c:pt>
                <c:pt idx="17">
                  <c:v>6987.7256832940857</c:v>
                </c:pt>
                <c:pt idx="18">
                  <c:v>7181.3316206379795</c:v>
                </c:pt>
                <c:pt idx="19">
                  <c:v>7352.0302576179265</c:v>
                </c:pt>
                <c:pt idx="20">
                  <c:v>7535.930921287375</c:v>
                </c:pt>
                <c:pt idx="21">
                  <c:v>7706.1104329719246</c:v>
                </c:pt>
                <c:pt idx="22">
                  <c:v>7808.9322897967977</c:v>
                </c:pt>
                <c:pt idx="23">
                  <c:v>7931.5717670711565</c:v>
                </c:pt>
                <c:pt idx="24">
                  <c:v>8040.3532706254036</c:v>
                </c:pt>
                <c:pt idx="25">
                  <c:v>8159.8843512829762</c:v>
                </c:pt>
                <c:pt idx="26">
                  <c:v>8325.2620166245033</c:v>
                </c:pt>
                <c:pt idx="27">
                  <c:v>8494.9042284062143</c:v>
                </c:pt>
                <c:pt idx="28">
                  <c:v>8641.2721358872423</c:v>
                </c:pt>
                <c:pt idx="29">
                  <c:v>8888.0162885398477</c:v>
                </c:pt>
                <c:pt idx="30">
                  <c:v>9019.633507853403</c:v>
                </c:pt>
                <c:pt idx="31">
                  <c:v>9169.720767888306</c:v>
                </c:pt>
                <c:pt idx="32">
                  <c:v>9353.766724840023</c:v>
                </c:pt>
                <c:pt idx="33">
                  <c:v>9637.341725828881</c:v>
                </c:pt>
                <c:pt idx="34">
                  <c:v>9735.4168191466015</c:v>
                </c:pt>
                <c:pt idx="35">
                  <c:v>9895.1182024445588</c:v>
                </c:pt>
                <c:pt idx="36">
                  <c:v>10054.965966478811</c:v>
                </c:pt>
                <c:pt idx="37">
                  <c:v>10216.204282875855</c:v>
                </c:pt>
                <c:pt idx="38">
                  <c:v>10494.149679888144</c:v>
                </c:pt>
                <c:pt idx="39">
                  <c:v>10766.870262712488</c:v>
                </c:pt>
                <c:pt idx="40">
                  <c:v>11072.558687173449</c:v>
                </c:pt>
                <c:pt idx="41">
                  <c:v>11408.084696823869</c:v>
                </c:pt>
                <c:pt idx="42">
                  <c:v>11662.619382542385</c:v>
                </c:pt>
                <c:pt idx="43">
                  <c:v>11939.36477382098</c:v>
                </c:pt>
                <c:pt idx="44">
                  <c:v>12227.215517879618</c:v>
                </c:pt>
                <c:pt idx="45">
                  <c:v>12563.184153697222</c:v>
                </c:pt>
                <c:pt idx="46">
                  <c:v>12849.579268746742</c:v>
                </c:pt>
                <c:pt idx="47">
                  <c:v>13059.944895375676</c:v>
                </c:pt>
                <c:pt idx="48">
                  <c:v>13229.354382306947</c:v>
                </c:pt>
                <c:pt idx="49">
                  <c:v>13135.684399282725</c:v>
                </c:pt>
                <c:pt idx="50">
                  <c:v>13076.957561267183</c:v>
                </c:pt>
                <c:pt idx="51">
                  <c:v>13004.55768081291</c:v>
                </c:pt>
                <c:pt idx="52">
                  <c:v>12593.619246861925</c:v>
                </c:pt>
                <c:pt idx="53">
                  <c:v>12262.633824960694</c:v>
                </c:pt>
                <c:pt idx="54">
                  <c:v>11675.90027700831</c:v>
                </c:pt>
                <c:pt idx="55">
                  <c:v>11038.182226547877</c:v>
                </c:pt>
                <c:pt idx="56">
                  <c:v>10772.778318484688</c:v>
                </c:pt>
                <c:pt idx="57">
                  <c:v>10747.093677341934</c:v>
                </c:pt>
                <c:pt idx="58">
                  <c:v>10797.869946748669</c:v>
                </c:pt>
                <c:pt idx="59">
                  <c:v>10942.098552463811</c:v>
                </c:pt>
                <c:pt idx="60">
                  <c:v>11056.626415660394</c:v>
                </c:pt>
                <c:pt idx="61">
                  <c:v>11317.891253666239</c:v>
                </c:pt>
                <c:pt idx="62">
                  <c:v>11546.815071068662</c:v>
                </c:pt>
                <c:pt idx="63">
                  <c:v>11804.467173046551</c:v>
                </c:pt>
                <c:pt idx="64">
                  <c:v>11929.833797097088</c:v>
                </c:pt>
                <c:pt idx="65">
                  <c:v>12057.576214910956</c:v>
                </c:pt>
                <c:pt idx="66">
                  <c:v>12168.351946875942</c:v>
                </c:pt>
                <c:pt idx="67">
                  <c:v>12270.902505282222</c:v>
                </c:pt>
                <c:pt idx="68">
                  <c:v>12409.9003923936</c:v>
                </c:pt>
                <c:pt idx="69">
                  <c:v>12580.063626723224</c:v>
                </c:pt>
                <c:pt idx="70">
                  <c:v>12637.78215421906</c:v>
                </c:pt>
                <c:pt idx="71">
                  <c:v>12667.853355552188</c:v>
                </c:pt>
                <c:pt idx="72">
                  <c:v>12675.80669595516</c:v>
                </c:pt>
                <c:pt idx="73">
                  <c:v>12734.83812129503</c:v>
                </c:pt>
                <c:pt idx="74">
                  <c:v>12817.069463444293</c:v>
                </c:pt>
                <c:pt idx="75">
                  <c:v>12912.524699802401</c:v>
                </c:pt>
                <c:pt idx="76">
                  <c:v>13140.750873993009</c:v>
                </c:pt>
                <c:pt idx="77">
                  <c:v>13195.157237493338</c:v>
                </c:pt>
                <c:pt idx="78">
                  <c:v>13298.865453437906</c:v>
                </c:pt>
                <c:pt idx="79">
                  <c:v>13389.400746211833</c:v>
                </c:pt>
                <c:pt idx="80">
                  <c:v>13407.675321708673</c:v>
                </c:pt>
                <c:pt idx="81">
                  <c:v>13567.368341059349</c:v>
                </c:pt>
                <c:pt idx="82">
                  <c:v>13609.544798236948</c:v>
                </c:pt>
                <c:pt idx="83">
                  <c:v>13671.859563796641</c:v>
                </c:pt>
                <c:pt idx="84">
                  <c:v>13795.197203434911</c:v>
                </c:pt>
                <c:pt idx="85">
                  <c:v>13935.31468531469</c:v>
                </c:pt>
                <c:pt idx="86">
                  <c:v>14175.357251444209</c:v>
                </c:pt>
                <c:pt idx="87">
                  <c:v>14322.818485861968</c:v>
                </c:pt>
                <c:pt idx="88">
                  <c:v>14575.782912739436</c:v>
                </c:pt>
                <c:pt idx="89">
                  <c:v>14654.810367439144</c:v>
                </c:pt>
                <c:pt idx="90">
                  <c:v>14762.532881520392</c:v>
                </c:pt>
                <c:pt idx="91">
                  <c:v>14922.486790536183</c:v>
                </c:pt>
                <c:pt idx="92">
                  <c:v>15074.556715410914</c:v>
                </c:pt>
                <c:pt idx="93">
                  <c:v>15159.040473422805</c:v>
                </c:pt>
                <c:pt idx="94">
                  <c:v>15248.260141000288</c:v>
                </c:pt>
                <c:pt idx="95">
                  <c:v>15431.45483914796</c:v>
                </c:pt>
                <c:pt idx="96">
                  <c:v>15569.209402031975</c:v>
                </c:pt>
                <c:pt idx="97">
                  <c:v>15486.910128001564</c:v>
                </c:pt>
                <c:pt idx="98">
                  <c:v>15196.893648082232</c:v>
                </c:pt>
                <c:pt idx="99">
                  <c:v>15126.233172045842</c:v>
                </c:pt>
                <c:pt idx="100">
                  <c:v>15074.009135443863</c:v>
                </c:pt>
                <c:pt idx="101">
                  <c:v>15205.214763132768</c:v>
                </c:pt>
                <c:pt idx="102">
                  <c:v>15670.453434781628</c:v>
                </c:pt>
                <c:pt idx="103">
                  <c:v>15912.245220176383</c:v>
                </c:pt>
                <c:pt idx="104">
                  <c:v>16138.022810829507</c:v>
                </c:pt>
                <c:pt idx="105">
                  <c:v>16264.303949541974</c:v>
                </c:pt>
                <c:pt idx="106">
                  <c:v>16254.617810482056</c:v>
                </c:pt>
                <c:pt idx="107">
                  <c:v>16246.057966661661</c:v>
                </c:pt>
                <c:pt idx="108">
                  <c:v>16126.895930319872</c:v>
                </c:pt>
                <c:pt idx="109">
                  <c:v>15532.989720912525</c:v>
                </c:pt>
                <c:pt idx="110">
                  <c:v>15437.446920666525</c:v>
                </c:pt>
                <c:pt idx="111">
                  <c:v>15327.627610038948</c:v>
                </c:pt>
                <c:pt idx="112">
                  <c:v>15249.070196503351</c:v>
                </c:pt>
                <c:pt idx="113">
                  <c:v>15182.401627527461</c:v>
                </c:pt>
                <c:pt idx="114">
                  <c:v>15169.741454383127</c:v>
                </c:pt>
                <c:pt idx="115">
                  <c:v>15155.544497215491</c:v>
                </c:pt>
                <c:pt idx="116">
                  <c:v>15108.436363636363</c:v>
                </c:pt>
                <c:pt idx="117">
                  <c:v>15153.430656934306</c:v>
                </c:pt>
              </c:numCache>
            </c:numRef>
          </c:val>
          <c:smooth val="0"/>
          <c:extLst>
            <c:ext xmlns:c16="http://schemas.microsoft.com/office/drawing/2014/chart" uri="{C3380CC4-5D6E-409C-BE32-E72D297353CC}">
              <c16:uniqueId val="{00000000-8C74-A342-96BD-68CE26892887}"/>
            </c:ext>
          </c:extLst>
        </c:ser>
        <c:ser>
          <c:idx val="1"/>
          <c:order val="1"/>
          <c:tx>
            <c:v>Latvija</c:v>
          </c:tx>
          <c:spPr>
            <a:ln w="28575" cap="rnd" cmpd="dbl">
              <a:solidFill>
                <a:srgbClr val="C00000"/>
              </a:solidFill>
              <a:round/>
            </a:ln>
            <a:effectLst/>
          </c:spPr>
          <c:marker>
            <c:symbol val="none"/>
          </c:marker>
          <c:cat>
            <c:strRef>
              <c:f>Data!$E$46:$DR$46</c:f>
              <c:strCache>
                <c:ptCount val="118"/>
                <c:pt idx="0">
                  <c:v>1995-Q4</c:v>
                </c:pt>
                <c:pt idx="1">
                  <c:v>1996-Q1</c:v>
                </c:pt>
                <c:pt idx="2">
                  <c:v>1996-Q2</c:v>
                </c:pt>
                <c:pt idx="3">
                  <c:v>1996-Q3</c:v>
                </c:pt>
                <c:pt idx="4">
                  <c:v>1996-Q4</c:v>
                </c:pt>
                <c:pt idx="5">
                  <c:v>1997-Q1</c:v>
                </c:pt>
                <c:pt idx="6">
                  <c:v>1997-Q2</c:v>
                </c:pt>
                <c:pt idx="7">
                  <c:v>1997-Q3</c:v>
                </c:pt>
                <c:pt idx="8">
                  <c:v>1997-Q4</c:v>
                </c:pt>
                <c:pt idx="9">
                  <c:v>1998-Q1</c:v>
                </c:pt>
                <c:pt idx="10">
                  <c:v>1998-Q2</c:v>
                </c:pt>
                <c:pt idx="11">
                  <c:v>1998-Q3</c:v>
                </c:pt>
                <c:pt idx="12">
                  <c:v>1998-Q4</c:v>
                </c:pt>
                <c:pt idx="13">
                  <c:v>1999-Q1</c:v>
                </c:pt>
                <c:pt idx="14">
                  <c:v>1999-Q2</c:v>
                </c:pt>
                <c:pt idx="15">
                  <c:v>1999-Q3</c:v>
                </c:pt>
                <c:pt idx="16">
                  <c:v>1999-Q4</c:v>
                </c:pt>
                <c:pt idx="17">
                  <c:v>2000-Q1</c:v>
                </c:pt>
                <c:pt idx="18">
                  <c:v>2000-Q2</c:v>
                </c:pt>
                <c:pt idx="19">
                  <c:v>2000-Q3</c:v>
                </c:pt>
                <c:pt idx="20">
                  <c:v>2000-Q4</c:v>
                </c:pt>
                <c:pt idx="21">
                  <c:v>2001-Q1</c:v>
                </c:pt>
                <c:pt idx="22">
                  <c:v>2001-Q2</c:v>
                </c:pt>
                <c:pt idx="23">
                  <c:v>2001-Q3</c:v>
                </c:pt>
                <c:pt idx="24">
                  <c:v>2001-Q4</c:v>
                </c:pt>
                <c:pt idx="25">
                  <c:v>2002-Q1</c:v>
                </c:pt>
                <c:pt idx="26">
                  <c:v>2002-Q2</c:v>
                </c:pt>
                <c:pt idx="27">
                  <c:v>2002-Q3</c:v>
                </c:pt>
                <c:pt idx="28">
                  <c:v>2002-Q4</c:v>
                </c:pt>
                <c:pt idx="29">
                  <c:v>2003-Q1</c:v>
                </c:pt>
                <c:pt idx="30">
                  <c:v>2003-Q2</c:v>
                </c:pt>
                <c:pt idx="31">
                  <c:v>2003-Q3</c:v>
                </c:pt>
                <c:pt idx="32">
                  <c:v>2003-Q4</c:v>
                </c:pt>
                <c:pt idx="33">
                  <c:v>2004-Q1</c:v>
                </c:pt>
                <c:pt idx="34">
                  <c:v>2004-Q2</c:v>
                </c:pt>
                <c:pt idx="35">
                  <c:v>2004-Q3</c:v>
                </c:pt>
                <c:pt idx="36">
                  <c:v>2004-Q4</c:v>
                </c:pt>
                <c:pt idx="37">
                  <c:v>2005-Q1</c:v>
                </c:pt>
                <c:pt idx="38">
                  <c:v>2005-Q2</c:v>
                </c:pt>
                <c:pt idx="39">
                  <c:v>2005-Q3</c:v>
                </c:pt>
                <c:pt idx="40">
                  <c:v>2005-Q4</c:v>
                </c:pt>
                <c:pt idx="41">
                  <c:v>2006-Q1</c:v>
                </c:pt>
                <c:pt idx="42">
                  <c:v>2006-Q2</c:v>
                </c:pt>
                <c:pt idx="43">
                  <c:v>2006-Q3</c:v>
                </c:pt>
                <c:pt idx="44">
                  <c:v>2006-Q4</c:v>
                </c:pt>
                <c:pt idx="45">
                  <c:v>2007-Q1</c:v>
                </c:pt>
                <c:pt idx="46">
                  <c:v>2007-Q2</c:v>
                </c:pt>
                <c:pt idx="47">
                  <c:v>2007-Q3</c:v>
                </c:pt>
                <c:pt idx="48">
                  <c:v>2007-Q4</c:v>
                </c:pt>
                <c:pt idx="49">
                  <c:v>2008-Q1</c:v>
                </c:pt>
                <c:pt idx="50">
                  <c:v>2008-Q2</c:v>
                </c:pt>
                <c:pt idx="51">
                  <c:v>2008-Q3</c:v>
                </c:pt>
                <c:pt idx="52">
                  <c:v>2008-Q4</c:v>
                </c:pt>
                <c:pt idx="53">
                  <c:v>2009-Q1</c:v>
                </c:pt>
                <c:pt idx="54">
                  <c:v>2009-Q2</c:v>
                </c:pt>
                <c:pt idx="55">
                  <c:v>2009-Q3</c:v>
                </c:pt>
                <c:pt idx="56">
                  <c:v>2009-Q4</c:v>
                </c:pt>
                <c:pt idx="57">
                  <c:v>2010-Q1</c:v>
                </c:pt>
                <c:pt idx="58">
                  <c:v>2010-Q2</c:v>
                </c:pt>
                <c:pt idx="59">
                  <c:v>2010-Q3</c:v>
                </c:pt>
                <c:pt idx="60">
                  <c:v>2010-Q4</c:v>
                </c:pt>
                <c:pt idx="61">
                  <c:v>2011-Q1</c:v>
                </c:pt>
                <c:pt idx="62">
                  <c:v>2011-Q2</c:v>
                </c:pt>
                <c:pt idx="63">
                  <c:v>2011-Q3</c:v>
                </c:pt>
                <c:pt idx="64">
                  <c:v>2011-Q4</c:v>
                </c:pt>
                <c:pt idx="65">
                  <c:v>2012-Q1</c:v>
                </c:pt>
                <c:pt idx="66">
                  <c:v>2012-Q2</c:v>
                </c:pt>
                <c:pt idx="67">
                  <c:v>2012-Q3</c:v>
                </c:pt>
                <c:pt idx="68">
                  <c:v>2012-Q4</c:v>
                </c:pt>
                <c:pt idx="69">
                  <c:v>2013-Q1</c:v>
                </c:pt>
                <c:pt idx="70">
                  <c:v>2013-Q2</c:v>
                </c:pt>
                <c:pt idx="71">
                  <c:v>2013-Q3</c:v>
                </c:pt>
                <c:pt idx="72">
                  <c:v>2013-Q4</c:v>
                </c:pt>
                <c:pt idx="73">
                  <c:v>2014-Q1</c:v>
                </c:pt>
                <c:pt idx="74">
                  <c:v>2014-Q2</c:v>
                </c:pt>
                <c:pt idx="75">
                  <c:v>2014-Q3</c:v>
                </c:pt>
                <c:pt idx="76">
                  <c:v>2014-Q4</c:v>
                </c:pt>
                <c:pt idx="77">
                  <c:v>2015-Q1</c:v>
                </c:pt>
                <c:pt idx="78">
                  <c:v>2015-Q2</c:v>
                </c:pt>
                <c:pt idx="79">
                  <c:v>2015-Q3</c:v>
                </c:pt>
                <c:pt idx="80">
                  <c:v>2015-Q4</c:v>
                </c:pt>
                <c:pt idx="81">
                  <c:v>2016-Q1</c:v>
                </c:pt>
                <c:pt idx="82">
                  <c:v>2016-Q2</c:v>
                </c:pt>
                <c:pt idx="83">
                  <c:v>2016-Q3</c:v>
                </c:pt>
                <c:pt idx="84">
                  <c:v>2016-Q4</c:v>
                </c:pt>
                <c:pt idx="85">
                  <c:v>2017-Q1</c:v>
                </c:pt>
                <c:pt idx="86">
                  <c:v>2017-Q2</c:v>
                </c:pt>
                <c:pt idx="87">
                  <c:v>2017-Q3</c:v>
                </c:pt>
                <c:pt idx="88">
                  <c:v>2017-Q4</c:v>
                </c:pt>
                <c:pt idx="89">
                  <c:v>2018-Q1</c:v>
                </c:pt>
                <c:pt idx="90">
                  <c:v>2018-Q2</c:v>
                </c:pt>
                <c:pt idx="91">
                  <c:v>2018-Q3</c:v>
                </c:pt>
                <c:pt idx="92">
                  <c:v>2018-Q4</c:v>
                </c:pt>
                <c:pt idx="93">
                  <c:v>2019-Q1</c:v>
                </c:pt>
                <c:pt idx="94">
                  <c:v>2019-Q2</c:v>
                </c:pt>
                <c:pt idx="95">
                  <c:v>2019-Q3</c:v>
                </c:pt>
                <c:pt idx="96">
                  <c:v>2019-Q4</c:v>
                </c:pt>
                <c:pt idx="97">
                  <c:v>2020-Q1</c:v>
                </c:pt>
                <c:pt idx="98">
                  <c:v>2020-Q2</c:v>
                </c:pt>
                <c:pt idx="99">
                  <c:v>2020-Q3</c:v>
                </c:pt>
                <c:pt idx="100">
                  <c:v>2020-Q4</c:v>
                </c:pt>
                <c:pt idx="101">
                  <c:v>2021-Q1</c:v>
                </c:pt>
                <c:pt idx="102">
                  <c:v>2021-Q2</c:v>
                </c:pt>
                <c:pt idx="103">
                  <c:v>2021-Q3</c:v>
                </c:pt>
                <c:pt idx="104">
                  <c:v>2021-Q4</c:v>
                </c:pt>
                <c:pt idx="105">
                  <c:v>2022-Q1</c:v>
                </c:pt>
                <c:pt idx="106">
                  <c:v>2022-Q2</c:v>
                </c:pt>
                <c:pt idx="107">
                  <c:v>2022-Q3</c:v>
                </c:pt>
                <c:pt idx="108">
                  <c:v>2022-Q4</c:v>
                </c:pt>
                <c:pt idx="109">
                  <c:v>2023-Q1</c:v>
                </c:pt>
                <c:pt idx="110">
                  <c:v>2023-Q2</c:v>
                </c:pt>
                <c:pt idx="111">
                  <c:v>2023-Q3</c:v>
                </c:pt>
                <c:pt idx="112">
                  <c:v>2023-Q4</c:v>
                </c:pt>
                <c:pt idx="113">
                  <c:v>2024-Q1</c:v>
                </c:pt>
                <c:pt idx="114">
                  <c:v>2024-Q2</c:v>
                </c:pt>
                <c:pt idx="115">
                  <c:v>2024-Q3</c:v>
                </c:pt>
                <c:pt idx="116">
                  <c:v>2024-Q4</c:v>
                </c:pt>
                <c:pt idx="117">
                  <c:v>2025-Q1</c:v>
                </c:pt>
              </c:strCache>
            </c:strRef>
          </c:cat>
          <c:val>
            <c:numRef>
              <c:f>Data!$E$48:$DR$48</c:f>
              <c:numCache>
                <c:formatCode>#,##0</c:formatCode>
                <c:ptCount val="118"/>
                <c:pt idx="0">
                  <c:v>3736.7080418873566</c:v>
                </c:pt>
                <c:pt idx="1">
                  <c:v>3733.5982483172493</c:v>
                </c:pt>
                <c:pt idx="2">
                  <c:v>3730.7098138060001</c:v>
                </c:pt>
                <c:pt idx="3">
                  <c:v>3773.6664085741063</c:v>
                </c:pt>
                <c:pt idx="4">
                  <c:v>3862.1732026143791</c:v>
                </c:pt>
                <c:pt idx="5">
                  <c:v>3934.2315410131455</c:v>
                </c:pt>
                <c:pt idx="6">
                  <c:v>4071.5048025613664</c:v>
                </c:pt>
                <c:pt idx="7">
                  <c:v>4190.6446702595968</c:v>
                </c:pt>
                <c:pt idx="8">
                  <c:v>4257.6001319968645</c:v>
                </c:pt>
                <c:pt idx="9">
                  <c:v>4379.4044665012407</c:v>
                </c:pt>
                <c:pt idx="10">
                  <c:v>4459.0449345050574</c:v>
                </c:pt>
                <c:pt idx="11">
                  <c:v>4567.8381522100372</c:v>
                </c:pt>
                <c:pt idx="12">
                  <c:v>4578.5595337218983</c:v>
                </c:pt>
                <c:pt idx="13">
                  <c:v>4601.6022698823326</c:v>
                </c:pt>
                <c:pt idx="14">
                  <c:v>4597.5584263556175</c:v>
                </c:pt>
                <c:pt idx="15">
                  <c:v>4598.0905322222688</c:v>
                </c:pt>
                <c:pt idx="16">
                  <c:v>4743.2046979865772</c:v>
                </c:pt>
                <c:pt idx="17">
                  <c:v>4815.5921282296085</c:v>
                </c:pt>
                <c:pt idx="18">
                  <c:v>4922.2203475620036</c:v>
                </c:pt>
                <c:pt idx="19">
                  <c:v>5013.6592379583035</c:v>
                </c:pt>
                <c:pt idx="20">
                  <c:v>5076.9296031560871</c:v>
                </c:pt>
                <c:pt idx="21">
                  <c:v>5132.8906482782104</c:v>
                </c:pt>
                <c:pt idx="22">
                  <c:v>5278.0541971855055</c:v>
                </c:pt>
                <c:pt idx="23">
                  <c:v>5340.37357552909</c:v>
                </c:pt>
                <c:pt idx="24">
                  <c:v>5478.1692714491483</c:v>
                </c:pt>
                <c:pt idx="25">
                  <c:v>5555.5076246144554</c:v>
                </c:pt>
                <c:pt idx="26">
                  <c:v>5649.5513998486649</c:v>
                </c:pt>
                <c:pt idx="27">
                  <c:v>5790.3812824956676</c:v>
                </c:pt>
                <c:pt idx="28">
                  <c:v>5957.6565621471382</c:v>
                </c:pt>
                <c:pt idx="29">
                  <c:v>6094.462469786381</c:v>
                </c:pt>
                <c:pt idx="30">
                  <c:v>6220.2623938527367</c:v>
                </c:pt>
                <c:pt idx="31">
                  <c:v>6382.9815159138143</c:v>
                </c:pt>
                <c:pt idx="32">
                  <c:v>6523.8596491228082</c:v>
                </c:pt>
                <c:pt idx="33">
                  <c:v>6680.8360836083612</c:v>
                </c:pt>
                <c:pt idx="34">
                  <c:v>6841.7382092648577</c:v>
                </c:pt>
                <c:pt idx="35">
                  <c:v>6986.0189363773125</c:v>
                </c:pt>
                <c:pt idx="36">
                  <c:v>7175.6849694952853</c:v>
                </c:pt>
                <c:pt idx="37">
                  <c:v>7314.7117738704655</c:v>
                </c:pt>
                <c:pt idx="38">
                  <c:v>7513.7004641199565</c:v>
                </c:pt>
                <c:pt idx="39">
                  <c:v>7779.4272172416113</c:v>
                </c:pt>
                <c:pt idx="40">
                  <c:v>8089.9495798319331</c:v>
                </c:pt>
                <c:pt idx="41">
                  <c:v>8319.6800503291597</c:v>
                </c:pt>
                <c:pt idx="42">
                  <c:v>8596.7084674786693</c:v>
                </c:pt>
                <c:pt idx="43">
                  <c:v>8874.0724032931084</c:v>
                </c:pt>
                <c:pt idx="44">
                  <c:v>9208.1656644210325</c:v>
                </c:pt>
                <c:pt idx="45">
                  <c:v>9517.0851083114303</c:v>
                </c:pt>
                <c:pt idx="46">
                  <c:v>9827.4961981069973</c:v>
                </c:pt>
                <c:pt idx="47">
                  <c:v>10109.833159067146</c:v>
                </c:pt>
                <c:pt idx="48">
                  <c:v>10244.743616027701</c:v>
                </c:pt>
                <c:pt idx="49">
                  <c:v>10355.255941499086</c:v>
                </c:pt>
                <c:pt idx="50">
                  <c:v>10357.679963319579</c:v>
                </c:pt>
                <c:pt idx="51">
                  <c:v>10221.77771646664</c:v>
                </c:pt>
                <c:pt idx="52">
                  <c:v>10024.317091177556</c:v>
                </c:pt>
                <c:pt idx="53">
                  <c:v>9750.8980925672713</c:v>
                </c:pt>
                <c:pt idx="54">
                  <c:v>9345.0717346748643</c:v>
                </c:pt>
                <c:pt idx="55">
                  <c:v>8934.0258281864153</c:v>
                </c:pt>
                <c:pt idx="56">
                  <c:v>8577.0713815480121</c:v>
                </c:pt>
                <c:pt idx="57">
                  <c:v>8426.4768481294032</c:v>
                </c:pt>
                <c:pt idx="58">
                  <c:v>8367.8816843807217</c:v>
                </c:pt>
                <c:pt idx="59">
                  <c:v>8412.2863630931042</c:v>
                </c:pt>
                <c:pt idx="60">
                  <c:v>8447.1577935344303</c:v>
                </c:pt>
                <c:pt idx="61">
                  <c:v>8477.4505070014493</c:v>
                </c:pt>
                <c:pt idx="62">
                  <c:v>8575.9860367021392</c:v>
                </c:pt>
                <c:pt idx="63">
                  <c:v>8727.7153011051087</c:v>
                </c:pt>
                <c:pt idx="64">
                  <c:v>8842.2337801870453</c:v>
                </c:pt>
                <c:pt idx="65">
                  <c:v>9075.3446460491195</c:v>
                </c:pt>
                <c:pt idx="66">
                  <c:v>9257.9076620825163</c:v>
                </c:pt>
                <c:pt idx="67">
                  <c:v>9428.5925342263363</c:v>
                </c:pt>
                <c:pt idx="68">
                  <c:v>9589.2993756323885</c:v>
                </c:pt>
                <c:pt idx="69">
                  <c:v>9628.8011876778419</c:v>
                </c:pt>
                <c:pt idx="70">
                  <c:v>9704.3469630805866</c:v>
                </c:pt>
                <c:pt idx="71">
                  <c:v>9802.2830709542632</c:v>
                </c:pt>
                <c:pt idx="72">
                  <c:v>9893.8075167718289</c:v>
                </c:pt>
                <c:pt idx="73">
                  <c:v>9977.9472434054242</c:v>
                </c:pt>
                <c:pt idx="74">
                  <c:v>10049.986226240264</c:v>
                </c:pt>
                <c:pt idx="75">
                  <c:v>10124.912175047675</c:v>
                </c:pt>
                <c:pt idx="76">
                  <c:v>10186.207937226498</c:v>
                </c:pt>
                <c:pt idx="77">
                  <c:v>10271.638554824394</c:v>
                </c:pt>
                <c:pt idx="78">
                  <c:v>10395.038023294006</c:v>
                </c:pt>
                <c:pt idx="79">
                  <c:v>10533.721371631027</c:v>
                </c:pt>
                <c:pt idx="80">
                  <c:v>10661.644600010146</c:v>
                </c:pt>
                <c:pt idx="81">
                  <c:v>10775.958507068037</c:v>
                </c:pt>
                <c:pt idx="82">
                  <c:v>10884.237897366611</c:v>
                </c:pt>
                <c:pt idx="83">
                  <c:v>10940.41291905151</c:v>
                </c:pt>
                <c:pt idx="84">
                  <c:v>11038.461538461537</c:v>
                </c:pt>
                <c:pt idx="85">
                  <c:v>11145.410193863141</c:v>
                </c:pt>
                <c:pt idx="86">
                  <c:v>11258.326898326899</c:v>
                </c:pt>
                <c:pt idx="87">
                  <c:v>11391.90304280557</c:v>
                </c:pt>
                <c:pt idx="88">
                  <c:v>11512.113228989103</c:v>
                </c:pt>
                <c:pt idx="89">
                  <c:v>11586.39610725748</c:v>
                </c:pt>
                <c:pt idx="90">
                  <c:v>11757.457846952011</c:v>
                </c:pt>
                <c:pt idx="91">
                  <c:v>11916.021410382997</c:v>
                </c:pt>
                <c:pt idx="92">
                  <c:v>12098.886228791505</c:v>
                </c:pt>
                <c:pt idx="93">
                  <c:v>12170.016422929539</c:v>
                </c:pt>
                <c:pt idx="94">
                  <c:v>12211.131134268328</c:v>
                </c:pt>
                <c:pt idx="95">
                  <c:v>12278.591608245264</c:v>
                </c:pt>
                <c:pt idx="96">
                  <c:v>12260.680514445874</c:v>
                </c:pt>
                <c:pt idx="97">
                  <c:v>12251.003436606416</c:v>
                </c:pt>
                <c:pt idx="98">
                  <c:v>11989.592367736339</c:v>
                </c:pt>
                <c:pt idx="99">
                  <c:v>11920.237969885229</c:v>
                </c:pt>
                <c:pt idx="100">
                  <c:v>11917.759079998943</c:v>
                </c:pt>
                <c:pt idx="101">
                  <c:v>11990.952859637056</c:v>
                </c:pt>
                <c:pt idx="102">
                  <c:v>12384.272524673672</c:v>
                </c:pt>
                <c:pt idx="103">
                  <c:v>12640.261569951354</c:v>
                </c:pt>
                <c:pt idx="104">
                  <c:v>12876.222453167056</c:v>
                </c:pt>
                <c:pt idx="105">
                  <c:v>13152.4373965508</c:v>
                </c:pt>
                <c:pt idx="106">
                  <c:v>13162.369560022305</c:v>
                </c:pt>
                <c:pt idx="107">
                  <c:v>13035.843333772911</c:v>
                </c:pt>
                <c:pt idx="108">
                  <c:v>12992.235368687936</c:v>
                </c:pt>
                <c:pt idx="109">
                  <c:v>13226.406101048617</c:v>
                </c:pt>
                <c:pt idx="110">
                  <c:v>13270.966029723992</c:v>
                </c:pt>
                <c:pt idx="111">
                  <c:v>13448.895982974196</c:v>
                </c:pt>
                <c:pt idx="112">
                  <c:v>13496.705700338765</c:v>
                </c:pt>
                <c:pt idx="113">
                  <c:v>13532.68726240831</c:v>
                </c:pt>
                <c:pt idx="114">
                  <c:v>13576.346742574791</c:v>
                </c:pt>
                <c:pt idx="115">
                  <c:v>13539.771201460871</c:v>
                </c:pt>
                <c:pt idx="116">
                  <c:v>13577.789757412402</c:v>
                </c:pt>
                <c:pt idx="117">
                  <c:v>13610.762574364522</c:v>
                </c:pt>
              </c:numCache>
            </c:numRef>
          </c:val>
          <c:smooth val="0"/>
          <c:extLst>
            <c:ext xmlns:c16="http://schemas.microsoft.com/office/drawing/2014/chart" uri="{C3380CC4-5D6E-409C-BE32-E72D297353CC}">
              <c16:uniqueId val="{00000001-8C74-A342-96BD-68CE26892887}"/>
            </c:ext>
          </c:extLst>
        </c:ser>
        <c:ser>
          <c:idx val="2"/>
          <c:order val="2"/>
          <c:tx>
            <c:v>Lietuva</c:v>
          </c:tx>
          <c:spPr>
            <a:ln w="28575" cap="rnd">
              <a:solidFill>
                <a:srgbClr val="92D050"/>
              </a:solidFill>
              <a:round/>
            </a:ln>
            <a:effectLst/>
          </c:spPr>
          <c:marker>
            <c:symbol val="none"/>
          </c:marker>
          <c:cat>
            <c:strRef>
              <c:f>Data!$E$46:$DR$46</c:f>
              <c:strCache>
                <c:ptCount val="118"/>
                <c:pt idx="0">
                  <c:v>1995-Q4</c:v>
                </c:pt>
                <c:pt idx="1">
                  <c:v>1996-Q1</c:v>
                </c:pt>
                <c:pt idx="2">
                  <c:v>1996-Q2</c:v>
                </c:pt>
                <c:pt idx="3">
                  <c:v>1996-Q3</c:v>
                </c:pt>
                <c:pt idx="4">
                  <c:v>1996-Q4</c:v>
                </c:pt>
                <c:pt idx="5">
                  <c:v>1997-Q1</c:v>
                </c:pt>
                <c:pt idx="6">
                  <c:v>1997-Q2</c:v>
                </c:pt>
                <c:pt idx="7">
                  <c:v>1997-Q3</c:v>
                </c:pt>
                <c:pt idx="8">
                  <c:v>1997-Q4</c:v>
                </c:pt>
                <c:pt idx="9">
                  <c:v>1998-Q1</c:v>
                </c:pt>
                <c:pt idx="10">
                  <c:v>1998-Q2</c:v>
                </c:pt>
                <c:pt idx="11">
                  <c:v>1998-Q3</c:v>
                </c:pt>
                <c:pt idx="12">
                  <c:v>1998-Q4</c:v>
                </c:pt>
                <c:pt idx="13">
                  <c:v>1999-Q1</c:v>
                </c:pt>
                <c:pt idx="14">
                  <c:v>1999-Q2</c:v>
                </c:pt>
                <c:pt idx="15">
                  <c:v>1999-Q3</c:v>
                </c:pt>
                <c:pt idx="16">
                  <c:v>1999-Q4</c:v>
                </c:pt>
                <c:pt idx="17">
                  <c:v>2000-Q1</c:v>
                </c:pt>
                <c:pt idx="18">
                  <c:v>2000-Q2</c:v>
                </c:pt>
                <c:pt idx="19">
                  <c:v>2000-Q3</c:v>
                </c:pt>
                <c:pt idx="20">
                  <c:v>2000-Q4</c:v>
                </c:pt>
                <c:pt idx="21">
                  <c:v>2001-Q1</c:v>
                </c:pt>
                <c:pt idx="22">
                  <c:v>2001-Q2</c:v>
                </c:pt>
                <c:pt idx="23">
                  <c:v>2001-Q3</c:v>
                </c:pt>
                <c:pt idx="24">
                  <c:v>2001-Q4</c:v>
                </c:pt>
                <c:pt idx="25">
                  <c:v>2002-Q1</c:v>
                </c:pt>
                <c:pt idx="26">
                  <c:v>2002-Q2</c:v>
                </c:pt>
                <c:pt idx="27">
                  <c:v>2002-Q3</c:v>
                </c:pt>
                <c:pt idx="28">
                  <c:v>2002-Q4</c:v>
                </c:pt>
                <c:pt idx="29">
                  <c:v>2003-Q1</c:v>
                </c:pt>
                <c:pt idx="30">
                  <c:v>2003-Q2</c:v>
                </c:pt>
                <c:pt idx="31">
                  <c:v>2003-Q3</c:v>
                </c:pt>
                <c:pt idx="32">
                  <c:v>2003-Q4</c:v>
                </c:pt>
                <c:pt idx="33">
                  <c:v>2004-Q1</c:v>
                </c:pt>
                <c:pt idx="34">
                  <c:v>2004-Q2</c:v>
                </c:pt>
                <c:pt idx="35">
                  <c:v>2004-Q3</c:v>
                </c:pt>
                <c:pt idx="36">
                  <c:v>2004-Q4</c:v>
                </c:pt>
                <c:pt idx="37">
                  <c:v>2005-Q1</c:v>
                </c:pt>
                <c:pt idx="38">
                  <c:v>2005-Q2</c:v>
                </c:pt>
                <c:pt idx="39">
                  <c:v>2005-Q3</c:v>
                </c:pt>
                <c:pt idx="40">
                  <c:v>2005-Q4</c:v>
                </c:pt>
                <c:pt idx="41">
                  <c:v>2006-Q1</c:v>
                </c:pt>
                <c:pt idx="42">
                  <c:v>2006-Q2</c:v>
                </c:pt>
                <c:pt idx="43">
                  <c:v>2006-Q3</c:v>
                </c:pt>
                <c:pt idx="44">
                  <c:v>2006-Q4</c:v>
                </c:pt>
                <c:pt idx="45">
                  <c:v>2007-Q1</c:v>
                </c:pt>
                <c:pt idx="46">
                  <c:v>2007-Q2</c:v>
                </c:pt>
                <c:pt idx="47">
                  <c:v>2007-Q3</c:v>
                </c:pt>
                <c:pt idx="48">
                  <c:v>2007-Q4</c:v>
                </c:pt>
                <c:pt idx="49">
                  <c:v>2008-Q1</c:v>
                </c:pt>
                <c:pt idx="50">
                  <c:v>2008-Q2</c:v>
                </c:pt>
                <c:pt idx="51">
                  <c:v>2008-Q3</c:v>
                </c:pt>
                <c:pt idx="52">
                  <c:v>2008-Q4</c:v>
                </c:pt>
                <c:pt idx="53">
                  <c:v>2009-Q1</c:v>
                </c:pt>
                <c:pt idx="54">
                  <c:v>2009-Q2</c:v>
                </c:pt>
                <c:pt idx="55">
                  <c:v>2009-Q3</c:v>
                </c:pt>
                <c:pt idx="56">
                  <c:v>2009-Q4</c:v>
                </c:pt>
                <c:pt idx="57">
                  <c:v>2010-Q1</c:v>
                </c:pt>
                <c:pt idx="58">
                  <c:v>2010-Q2</c:v>
                </c:pt>
                <c:pt idx="59">
                  <c:v>2010-Q3</c:v>
                </c:pt>
                <c:pt idx="60">
                  <c:v>2010-Q4</c:v>
                </c:pt>
                <c:pt idx="61">
                  <c:v>2011-Q1</c:v>
                </c:pt>
                <c:pt idx="62">
                  <c:v>2011-Q2</c:v>
                </c:pt>
                <c:pt idx="63">
                  <c:v>2011-Q3</c:v>
                </c:pt>
                <c:pt idx="64">
                  <c:v>2011-Q4</c:v>
                </c:pt>
                <c:pt idx="65">
                  <c:v>2012-Q1</c:v>
                </c:pt>
                <c:pt idx="66">
                  <c:v>2012-Q2</c:v>
                </c:pt>
                <c:pt idx="67">
                  <c:v>2012-Q3</c:v>
                </c:pt>
                <c:pt idx="68">
                  <c:v>2012-Q4</c:v>
                </c:pt>
                <c:pt idx="69">
                  <c:v>2013-Q1</c:v>
                </c:pt>
                <c:pt idx="70">
                  <c:v>2013-Q2</c:v>
                </c:pt>
                <c:pt idx="71">
                  <c:v>2013-Q3</c:v>
                </c:pt>
                <c:pt idx="72">
                  <c:v>2013-Q4</c:v>
                </c:pt>
                <c:pt idx="73">
                  <c:v>2014-Q1</c:v>
                </c:pt>
                <c:pt idx="74">
                  <c:v>2014-Q2</c:v>
                </c:pt>
                <c:pt idx="75">
                  <c:v>2014-Q3</c:v>
                </c:pt>
                <c:pt idx="76">
                  <c:v>2014-Q4</c:v>
                </c:pt>
                <c:pt idx="77">
                  <c:v>2015-Q1</c:v>
                </c:pt>
                <c:pt idx="78">
                  <c:v>2015-Q2</c:v>
                </c:pt>
                <c:pt idx="79">
                  <c:v>2015-Q3</c:v>
                </c:pt>
                <c:pt idx="80">
                  <c:v>2015-Q4</c:v>
                </c:pt>
                <c:pt idx="81">
                  <c:v>2016-Q1</c:v>
                </c:pt>
                <c:pt idx="82">
                  <c:v>2016-Q2</c:v>
                </c:pt>
                <c:pt idx="83">
                  <c:v>2016-Q3</c:v>
                </c:pt>
                <c:pt idx="84">
                  <c:v>2016-Q4</c:v>
                </c:pt>
                <c:pt idx="85">
                  <c:v>2017-Q1</c:v>
                </c:pt>
                <c:pt idx="86">
                  <c:v>2017-Q2</c:v>
                </c:pt>
                <c:pt idx="87">
                  <c:v>2017-Q3</c:v>
                </c:pt>
                <c:pt idx="88">
                  <c:v>2017-Q4</c:v>
                </c:pt>
                <c:pt idx="89">
                  <c:v>2018-Q1</c:v>
                </c:pt>
                <c:pt idx="90">
                  <c:v>2018-Q2</c:v>
                </c:pt>
                <c:pt idx="91">
                  <c:v>2018-Q3</c:v>
                </c:pt>
                <c:pt idx="92">
                  <c:v>2018-Q4</c:v>
                </c:pt>
                <c:pt idx="93">
                  <c:v>2019-Q1</c:v>
                </c:pt>
                <c:pt idx="94">
                  <c:v>2019-Q2</c:v>
                </c:pt>
                <c:pt idx="95">
                  <c:v>2019-Q3</c:v>
                </c:pt>
                <c:pt idx="96">
                  <c:v>2019-Q4</c:v>
                </c:pt>
                <c:pt idx="97">
                  <c:v>2020-Q1</c:v>
                </c:pt>
                <c:pt idx="98">
                  <c:v>2020-Q2</c:v>
                </c:pt>
                <c:pt idx="99">
                  <c:v>2020-Q3</c:v>
                </c:pt>
                <c:pt idx="100">
                  <c:v>2020-Q4</c:v>
                </c:pt>
                <c:pt idx="101">
                  <c:v>2021-Q1</c:v>
                </c:pt>
                <c:pt idx="102">
                  <c:v>2021-Q2</c:v>
                </c:pt>
                <c:pt idx="103">
                  <c:v>2021-Q3</c:v>
                </c:pt>
                <c:pt idx="104">
                  <c:v>2021-Q4</c:v>
                </c:pt>
                <c:pt idx="105">
                  <c:v>2022-Q1</c:v>
                </c:pt>
                <c:pt idx="106">
                  <c:v>2022-Q2</c:v>
                </c:pt>
                <c:pt idx="107">
                  <c:v>2022-Q3</c:v>
                </c:pt>
                <c:pt idx="108">
                  <c:v>2022-Q4</c:v>
                </c:pt>
                <c:pt idx="109">
                  <c:v>2023-Q1</c:v>
                </c:pt>
                <c:pt idx="110">
                  <c:v>2023-Q2</c:v>
                </c:pt>
                <c:pt idx="111">
                  <c:v>2023-Q3</c:v>
                </c:pt>
                <c:pt idx="112">
                  <c:v>2023-Q4</c:v>
                </c:pt>
                <c:pt idx="113">
                  <c:v>2024-Q1</c:v>
                </c:pt>
                <c:pt idx="114">
                  <c:v>2024-Q2</c:v>
                </c:pt>
                <c:pt idx="115">
                  <c:v>2024-Q3</c:v>
                </c:pt>
                <c:pt idx="116">
                  <c:v>2024-Q4</c:v>
                </c:pt>
                <c:pt idx="117">
                  <c:v>2025-Q1</c:v>
                </c:pt>
              </c:strCache>
            </c:strRef>
          </c:cat>
          <c:val>
            <c:numRef>
              <c:f>Data!$E$49:$DR$49</c:f>
              <c:numCache>
                <c:formatCode>#,##0</c:formatCode>
                <c:ptCount val="118"/>
                <c:pt idx="0">
                  <c:v>4040.6987958447003</c:v>
                </c:pt>
                <c:pt idx="1">
                  <c:v>4116.5870724122615</c:v>
                </c:pt>
                <c:pt idx="2">
                  <c:v>4137.2445579742334</c:v>
                </c:pt>
                <c:pt idx="3">
                  <c:v>4226.926921368281</c:v>
                </c:pt>
                <c:pt idx="4">
                  <c:v>4276.2383385162148</c:v>
                </c:pt>
                <c:pt idx="5">
                  <c:v>4350.7216379503243</c:v>
                </c:pt>
                <c:pt idx="6">
                  <c:v>4452.4502125755207</c:v>
                </c:pt>
                <c:pt idx="7">
                  <c:v>4554.5424032221981</c:v>
                </c:pt>
                <c:pt idx="8">
                  <c:v>4665.4173193108081</c:v>
                </c:pt>
                <c:pt idx="9">
                  <c:v>4807.2859437072093</c:v>
                </c:pt>
                <c:pt idx="10">
                  <c:v>4923.1679486095845</c:v>
                </c:pt>
                <c:pt idx="11">
                  <c:v>4998.9011917842954</c:v>
                </c:pt>
                <c:pt idx="12">
                  <c:v>5050.1789085171722</c:v>
                </c:pt>
                <c:pt idx="13">
                  <c:v>5117.5302196243119</c:v>
                </c:pt>
                <c:pt idx="14">
                  <c:v>5131.1503319902395</c:v>
                </c:pt>
                <c:pt idx="15">
                  <c:v>5073.463481073718</c:v>
                </c:pt>
                <c:pt idx="16">
                  <c:v>5030.3615004823796</c:v>
                </c:pt>
                <c:pt idx="17">
                  <c:v>5114.6449492784677</c:v>
                </c:pt>
                <c:pt idx="18">
                  <c:v>5133.6190884412063</c:v>
                </c:pt>
                <c:pt idx="19">
                  <c:v>5170.7672524646387</c:v>
                </c:pt>
                <c:pt idx="20">
                  <c:v>5239.0341477353904</c:v>
                </c:pt>
                <c:pt idx="21">
                  <c:v>5363.7468955462982</c:v>
                </c:pt>
                <c:pt idx="22">
                  <c:v>5431.3966152090861</c:v>
                </c:pt>
                <c:pt idx="23">
                  <c:v>5517.7162745403102</c:v>
                </c:pt>
                <c:pt idx="24">
                  <c:v>5624.8379345514886</c:v>
                </c:pt>
                <c:pt idx="25">
                  <c:v>5730.6415495473511</c:v>
                </c:pt>
                <c:pt idx="26">
                  <c:v>5839.9045038294298</c:v>
                </c:pt>
                <c:pt idx="27">
                  <c:v>5960.0589009227224</c:v>
                </c:pt>
                <c:pt idx="28">
                  <c:v>6051.1694505194491</c:v>
                </c:pt>
                <c:pt idx="29">
                  <c:v>6249.4839263178555</c:v>
                </c:pt>
                <c:pt idx="30">
                  <c:v>6389.5631600984998</c:v>
                </c:pt>
                <c:pt idx="31">
                  <c:v>6555.6144424500981</c:v>
                </c:pt>
                <c:pt idx="32">
                  <c:v>6744.2704840990746</c:v>
                </c:pt>
                <c:pt idx="33">
                  <c:v>6928.8853092020327</c:v>
                </c:pt>
                <c:pt idx="34">
                  <c:v>7051.2987551375754</c:v>
                </c:pt>
                <c:pt idx="35">
                  <c:v>7140.4882324374903</c:v>
                </c:pt>
                <c:pt idx="36">
                  <c:v>7263.8788539211391</c:v>
                </c:pt>
                <c:pt idx="37">
                  <c:v>7475.3348382242284</c:v>
                </c:pt>
                <c:pt idx="38">
                  <c:v>7603.6418359668924</c:v>
                </c:pt>
                <c:pt idx="39">
                  <c:v>7780.4063205417606</c:v>
                </c:pt>
                <c:pt idx="40">
                  <c:v>7954.0707298720845</c:v>
                </c:pt>
                <c:pt idx="41">
                  <c:v>8217.6879485979734</c:v>
                </c:pt>
                <c:pt idx="42">
                  <c:v>8380.9951955864235</c:v>
                </c:pt>
                <c:pt idx="43">
                  <c:v>8529.1338293714507</c:v>
                </c:pt>
                <c:pt idx="44">
                  <c:v>8679.6884317917029</c:v>
                </c:pt>
                <c:pt idx="45">
                  <c:v>8974.5890959957178</c:v>
                </c:pt>
                <c:pt idx="46">
                  <c:v>9224.2417115145945</c:v>
                </c:pt>
                <c:pt idx="47">
                  <c:v>9512.5166729077228</c:v>
                </c:pt>
                <c:pt idx="48">
                  <c:v>9756.4130734164974</c:v>
                </c:pt>
                <c:pt idx="49">
                  <c:v>10010.537078321446</c:v>
                </c:pt>
                <c:pt idx="50">
                  <c:v>10141.109301082161</c:v>
                </c:pt>
                <c:pt idx="51">
                  <c:v>10183.695356494061</c:v>
                </c:pt>
                <c:pt idx="52">
                  <c:v>10113.531547137009</c:v>
                </c:pt>
                <c:pt idx="53">
                  <c:v>9899.0173637018961</c:v>
                </c:pt>
                <c:pt idx="54">
                  <c:v>9491.67225222263</c:v>
                </c:pt>
                <c:pt idx="55">
                  <c:v>9100.0720852882769</c:v>
                </c:pt>
                <c:pt idx="56">
                  <c:v>8708.9461636715441</c:v>
                </c:pt>
                <c:pt idx="57">
                  <c:v>8848.6349312945549</c:v>
                </c:pt>
                <c:pt idx="58">
                  <c:v>8849.9909598098966</c:v>
                </c:pt>
                <c:pt idx="59">
                  <c:v>8844.6314185349729</c:v>
                </c:pt>
                <c:pt idx="60">
                  <c:v>8931.5141026965593</c:v>
                </c:pt>
                <c:pt idx="61">
                  <c:v>9266.4095214192312</c:v>
                </c:pt>
                <c:pt idx="62">
                  <c:v>9393.4190190613317</c:v>
                </c:pt>
                <c:pt idx="63">
                  <c:v>9573.5968191485154</c:v>
                </c:pt>
                <c:pt idx="64">
                  <c:v>9713.221404699947</c:v>
                </c:pt>
                <c:pt idx="65">
                  <c:v>9938.7168356332659</c:v>
                </c:pt>
                <c:pt idx="66">
                  <c:v>10002.64411249862</c:v>
                </c:pt>
                <c:pt idx="67">
                  <c:v>10153.358524919924</c:v>
                </c:pt>
                <c:pt idx="68">
                  <c:v>10275.824444318005</c:v>
                </c:pt>
                <c:pt idx="69">
                  <c:v>10472.361877005365</c:v>
                </c:pt>
                <c:pt idx="70">
                  <c:v>10586.809300501405</c:v>
                </c:pt>
                <c:pt idx="71">
                  <c:v>10688.679340972178</c:v>
                </c:pt>
                <c:pt idx="72">
                  <c:v>10800.455761083816</c:v>
                </c:pt>
                <c:pt idx="73">
                  <c:v>11013.992095131242</c:v>
                </c:pt>
                <c:pt idx="74">
                  <c:v>11131.814880114038</c:v>
                </c:pt>
                <c:pt idx="75">
                  <c:v>11229.278706302412</c:v>
                </c:pt>
                <c:pt idx="76">
                  <c:v>11304.644366161159</c:v>
                </c:pt>
                <c:pt idx="77">
                  <c:v>11469.85620897033</c:v>
                </c:pt>
                <c:pt idx="78">
                  <c:v>11541.424691298527</c:v>
                </c:pt>
                <c:pt idx="79">
                  <c:v>11635.541204374662</c:v>
                </c:pt>
                <c:pt idx="80">
                  <c:v>11734.786964140025</c:v>
                </c:pt>
                <c:pt idx="81">
                  <c:v>11949.913361201856</c:v>
                </c:pt>
                <c:pt idx="82">
                  <c:v>12005.592299083406</c:v>
                </c:pt>
                <c:pt idx="83">
                  <c:v>12077.93656715117</c:v>
                </c:pt>
                <c:pt idx="84">
                  <c:v>12202.438437642728</c:v>
                </c:pt>
                <c:pt idx="85">
                  <c:v>12515.910055154858</c:v>
                </c:pt>
                <c:pt idx="86">
                  <c:v>12662.671475038891</c:v>
                </c:pt>
                <c:pt idx="87">
                  <c:v>12802.503182011031</c:v>
                </c:pt>
                <c:pt idx="88">
                  <c:v>12944.986564842313</c:v>
                </c:pt>
                <c:pt idx="89">
                  <c:v>13213.125638041935</c:v>
                </c:pt>
                <c:pt idx="90">
                  <c:v>13386.030540345668</c:v>
                </c:pt>
                <c:pt idx="91">
                  <c:v>13540.873947900083</c:v>
                </c:pt>
                <c:pt idx="92">
                  <c:v>13711.887033560111</c:v>
                </c:pt>
                <c:pt idx="93">
                  <c:v>13904.922444830969</c:v>
                </c:pt>
                <c:pt idx="94">
                  <c:v>14061.500139577831</c:v>
                </c:pt>
                <c:pt idx="95">
                  <c:v>14230.246158030737</c:v>
                </c:pt>
                <c:pt idx="96">
                  <c:v>14391.261712011568</c:v>
                </c:pt>
                <c:pt idx="97">
                  <c:v>14486.652426392453</c:v>
                </c:pt>
                <c:pt idx="98">
                  <c:v>14332.692878789505</c:v>
                </c:pt>
                <c:pt idx="99">
                  <c:v>14390.047551066411</c:v>
                </c:pt>
                <c:pt idx="100">
                  <c:v>14393.55395024491</c:v>
                </c:pt>
                <c:pt idx="101">
                  <c:v>14427.641558478554</c:v>
                </c:pt>
                <c:pt idx="102">
                  <c:v>14744.870708379922</c:v>
                </c:pt>
                <c:pt idx="103">
                  <c:v>14985.934951822759</c:v>
                </c:pt>
                <c:pt idx="104">
                  <c:v>15238.322449241199</c:v>
                </c:pt>
                <c:pt idx="105">
                  <c:v>15308.65505502112</c:v>
                </c:pt>
                <c:pt idx="106">
                  <c:v>15405.030300461924</c:v>
                </c:pt>
                <c:pt idx="107">
                  <c:v>15483.995140625224</c:v>
                </c:pt>
                <c:pt idx="108">
                  <c:v>15496.637990705034</c:v>
                </c:pt>
                <c:pt idx="109">
                  <c:v>15272.57791061472</c:v>
                </c:pt>
                <c:pt idx="110">
                  <c:v>15312.291558262412</c:v>
                </c:pt>
                <c:pt idx="111">
                  <c:v>15315.435774226118</c:v>
                </c:pt>
                <c:pt idx="112">
                  <c:v>15331.731606253701</c:v>
                </c:pt>
                <c:pt idx="113">
                  <c:v>15350.020258407239</c:v>
                </c:pt>
                <c:pt idx="114">
                  <c:v>15396.065977555458</c:v>
                </c:pt>
                <c:pt idx="115">
                  <c:v>15497.564586879213</c:v>
                </c:pt>
                <c:pt idx="116">
                  <c:v>15668.975069252077</c:v>
                </c:pt>
                <c:pt idx="117">
                  <c:v>15773.18339100346</c:v>
                </c:pt>
              </c:numCache>
            </c:numRef>
          </c:val>
          <c:smooth val="0"/>
          <c:extLst>
            <c:ext xmlns:c16="http://schemas.microsoft.com/office/drawing/2014/chart" uri="{C3380CC4-5D6E-409C-BE32-E72D297353CC}">
              <c16:uniqueId val="{00000002-8C74-A342-96BD-68CE26892887}"/>
            </c:ext>
          </c:extLst>
        </c:ser>
        <c:dLbls>
          <c:showLegendKey val="0"/>
          <c:showVal val="0"/>
          <c:showCatName val="0"/>
          <c:showSerName val="0"/>
          <c:showPercent val="0"/>
          <c:showBubbleSize val="0"/>
        </c:dLbls>
        <c:smooth val="0"/>
        <c:axId val="105579920"/>
        <c:axId val="1"/>
      </c:lineChart>
      <c:catAx>
        <c:axId val="105579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vert="horz"/>
          <a:lstStyle/>
          <a:p>
            <a:pPr>
              <a:defRPr/>
            </a:pPr>
            <a:endParaRPr lang="en-LV"/>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en-GB"/>
                  <a:t>EUR, milj.</a:t>
                </a:r>
              </a:p>
            </c:rich>
          </c:tx>
          <c:overlay val="0"/>
        </c:title>
        <c:numFmt formatCode="#,##0" sourceLinked="0"/>
        <c:majorTickMark val="none"/>
        <c:minorTickMark val="none"/>
        <c:tickLblPos val="nextTo"/>
        <c:spPr>
          <a:ln w="6350">
            <a:noFill/>
          </a:ln>
        </c:spPr>
        <c:txPr>
          <a:bodyPr rot="0" vert="horz"/>
          <a:lstStyle/>
          <a:p>
            <a:pPr>
              <a:defRPr/>
            </a:pPr>
            <a:endParaRPr lang="en-LV"/>
          </a:p>
        </c:txPr>
        <c:crossAx val="105579920"/>
        <c:crosses val="autoZero"/>
        <c:crossBetween val="between"/>
      </c:valAx>
      <c:spPr>
        <a:noFill/>
        <a:ln w="25400">
          <a:noFill/>
        </a:ln>
      </c:spPr>
    </c:plotArea>
    <c:legend>
      <c:legendPos val="b"/>
      <c:overlay val="0"/>
      <c:spPr>
        <a:noFill/>
        <a:ln w="25400">
          <a:noFill/>
        </a:ln>
      </c:spPr>
    </c:legend>
    <c:plotVisOnly val="1"/>
    <c:dispBlanksAs val="gap"/>
    <c:showDLblsOverMax val="0"/>
  </c:chart>
  <c:spPr>
    <a:solidFill>
      <a:schemeClr val="bg1"/>
    </a:solidFill>
    <a:ln w="9525" cap="flat" cmpd="sng" algn="ctr">
      <a:noFill/>
      <a:round/>
    </a:ln>
    <a:effectLst/>
  </c:spPr>
  <c:txPr>
    <a:bodyPr/>
    <a:lstStyle/>
    <a:p>
      <a:pPr>
        <a:defRPr sz="1000" b="0" i="0" u="none" strike="noStrike" baseline="0">
          <a:solidFill>
            <a:srgbClr val="000000"/>
          </a:solidFill>
          <a:latin typeface="Times New Roman" panose="02020603050405020304" pitchFamily="18" charset="0"/>
          <a:ea typeface="Calibri"/>
          <a:cs typeface="Times New Roman" panose="02020603050405020304" pitchFamily="18" charset="0"/>
        </a:defRPr>
      </a:pPr>
      <a:endParaRPr lang="en-LV"/>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b="1">
                <a:latin typeface="Times New Roman" panose="02020603050405020304" pitchFamily="18" charset="0"/>
                <a:cs typeface="Times New Roman" panose="02020603050405020304" pitchFamily="18" charset="0"/>
              </a:rPr>
              <a:t>Finanšu un apdrošināšanas daļa IKP,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LV"/>
        </a:p>
      </c:txPr>
    </c:title>
    <c:autoTitleDeleted val="0"/>
    <c:plotArea>
      <c:layout/>
      <c:lineChart>
        <c:grouping val="standard"/>
        <c:varyColors val="0"/>
        <c:ser>
          <c:idx val="0"/>
          <c:order val="0"/>
          <c:tx>
            <c:v>Eirozona</c:v>
          </c:tx>
          <c:spPr>
            <a:ln w="28575" cap="rnd" cmpd="dbl">
              <a:solidFill>
                <a:srgbClr val="00B0F0"/>
              </a:solidFill>
              <a:prstDash val="sysDot"/>
              <a:round/>
            </a:ln>
            <a:effectLst/>
          </c:spPr>
          <c:marker>
            <c:symbol val="none"/>
          </c:marker>
          <c:cat>
            <c:strRef>
              <c:f>Data!$B$61:$AE$61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Data!$B$62:$AE$62</c:f>
              <c:numCache>
                <c:formatCode>#\ ##0.##########</c:formatCode>
                <c:ptCount val="30"/>
                <c:pt idx="0">
                  <c:v>4.4000000000000004</c:v>
                </c:pt>
                <c:pt idx="1">
                  <c:v>4.4000000000000004</c:v>
                </c:pt>
                <c:pt idx="2">
                  <c:v>4.3</c:v>
                </c:pt>
                <c:pt idx="3">
                  <c:v>4.2</c:v>
                </c:pt>
                <c:pt idx="4">
                  <c:v>4.5</c:v>
                </c:pt>
                <c:pt idx="5">
                  <c:v>4.4000000000000004</c:v>
                </c:pt>
                <c:pt idx="6">
                  <c:v>4.3</c:v>
                </c:pt>
                <c:pt idx="7">
                  <c:v>4.3</c:v>
                </c:pt>
                <c:pt idx="8">
                  <c:v>4.5</c:v>
                </c:pt>
                <c:pt idx="9">
                  <c:v>4.7</c:v>
                </c:pt>
                <c:pt idx="10">
                  <c:v>4.7</c:v>
                </c:pt>
                <c:pt idx="11">
                  <c:v>4.5999999999999996</c:v>
                </c:pt>
                <c:pt idx="12">
                  <c:v>4.5999999999999996</c:v>
                </c:pt>
                <c:pt idx="13">
                  <c:v>4.4000000000000004</c:v>
                </c:pt>
                <c:pt idx="14">
                  <c:v>4.8</c:v>
                </c:pt>
                <c:pt idx="15">
                  <c:v>4.8</c:v>
                </c:pt>
                <c:pt idx="16">
                  <c:v>4.5999999999999996</c:v>
                </c:pt>
                <c:pt idx="17">
                  <c:v>4.5999999999999996</c:v>
                </c:pt>
                <c:pt idx="18">
                  <c:v>4.5</c:v>
                </c:pt>
                <c:pt idx="19">
                  <c:v>4.5999999999999996</c:v>
                </c:pt>
                <c:pt idx="20">
                  <c:v>4.5999999999999996</c:v>
                </c:pt>
                <c:pt idx="21">
                  <c:v>4.4000000000000004</c:v>
                </c:pt>
                <c:pt idx="22">
                  <c:v>4.2</c:v>
                </c:pt>
                <c:pt idx="23">
                  <c:v>4.0999999999999996</c:v>
                </c:pt>
                <c:pt idx="24" formatCode="#\ ##0.0">
                  <c:v>4</c:v>
                </c:pt>
                <c:pt idx="25">
                  <c:v>4.3</c:v>
                </c:pt>
                <c:pt idx="26">
                  <c:v>4.0999999999999996</c:v>
                </c:pt>
                <c:pt idx="27" formatCode="#\ ##0.0">
                  <c:v>4</c:v>
                </c:pt>
                <c:pt idx="28">
                  <c:v>4.0999999999999996</c:v>
                </c:pt>
                <c:pt idx="29">
                  <c:v>4.2</c:v>
                </c:pt>
              </c:numCache>
            </c:numRef>
          </c:val>
          <c:smooth val="0"/>
          <c:extLst>
            <c:ext xmlns:c16="http://schemas.microsoft.com/office/drawing/2014/chart" uri="{C3380CC4-5D6E-409C-BE32-E72D297353CC}">
              <c16:uniqueId val="{00000000-951A-D843-BBA8-0E530342DB29}"/>
            </c:ext>
          </c:extLst>
        </c:ser>
        <c:ser>
          <c:idx val="1"/>
          <c:order val="1"/>
          <c:tx>
            <c:v>Igaunija</c:v>
          </c:tx>
          <c:spPr>
            <a:ln w="28575" cap="rnd" cmpd="sng">
              <a:solidFill>
                <a:srgbClr val="0070C0"/>
              </a:solidFill>
              <a:prstDash val="solid"/>
              <a:round/>
            </a:ln>
            <a:effectLst/>
          </c:spPr>
          <c:marker>
            <c:symbol val="none"/>
          </c:marker>
          <c:cat>
            <c:strRef>
              <c:f>Data!$B$61:$AE$61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Data!$B$63:$AE$63</c:f>
              <c:numCache>
                <c:formatCode>#\ ##0.##########</c:formatCode>
                <c:ptCount val="30"/>
                <c:pt idx="0">
                  <c:v>2.5</c:v>
                </c:pt>
                <c:pt idx="1">
                  <c:v>2.6</c:v>
                </c:pt>
                <c:pt idx="2">
                  <c:v>2.8</c:v>
                </c:pt>
                <c:pt idx="3">
                  <c:v>2.6</c:v>
                </c:pt>
                <c:pt idx="4">
                  <c:v>3.8</c:v>
                </c:pt>
                <c:pt idx="5">
                  <c:v>3.8</c:v>
                </c:pt>
                <c:pt idx="6">
                  <c:v>3.7</c:v>
                </c:pt>
                <c:pt idx="7" formatCode="#\ ##0.0">
                  <c:v>4</c:v>
                </c:pt>
                <c:pt idx="8">
                  <c:v>3.4</c:v>
                </c:pt>
                <c:pt idx="9">
                  <c:v>3.4</c:v>
                </c:pt>
                <c:pt idx="10">
                  <c:v>3.6</c:v>
                </c:pt>
                <c:pt idx="11">
                  <c:v>3.7</c:v>
                </c:pt>
                <c:pt idx="12">
                  <c:v>4.3</c:v>
                </c:pt>
                <c:pt idx="13">
                  <c:v>4.8</c:v>
                </c:pt>
                <c:pt idx="14" formatCode="#\ ##0.0">
                  <c:v>4</c:v>
                </c:pt>
                <c:pt idx="15">
                  <c:v>4.4000000000000004</c:v>
                </c:pt>
                <c:pt idx="16" formatCode="#\ ##0.0">
                  <c:v>4</c:v>
                </c:pt>
                <c:pt idx="17">
                  <c:v>3.9</c:v>
                </c:pt>
                <c:pt idx="18">
                  <c:v>3.5</c:v>
                </c:pt>
                <c:pt idx="19">
                  <c:v>3.6</c:v>
                </c:pt>
                <c:pt idx="20">
                  <c:v>3.7</c:v>
                </c:pt>
                <c:pt idx="21">
                  <c:v>3.6</c:v>
                </c:pt>
                <c:pt idx="22">
                  <c:v>3.5</c:v>
                </c:pt>
                <c:pt idx="23">
                  <c:v>3.6</c:v>
                </c:pt>
                <c:pt idx="24">
                  <c:v>3.8</c:v>
                </c:pt>
                <c:pt idx="25">
                  <c:v>4.3</c:v>
                </c:pt>
                <c:pt idx="26" formatCode="#\ ##0.0">
                  <c:v>4</c:v>
                </c:pt>
                <c:pt idx="27" formatCode="#\ ##0.0">
                  <c:v>4</c:v>
                </c:pt>
                <c:pt idx="28">
                  <c:v>5.3</c:v>
                </c:pt>
                <c:pt idx="29">
                  <c:v>5.7</c:v>
                </c:pt>
              </c:numCache>
            </c:numRef>
          </c:val>
          <c:smooth val="0"/>
          <c:extLst>
            <c:ext xmlns:c16="http://schemas.microsoft.com/office/drawing/2014/chart" uri="{C3380CC4-5D6E-409C-BE32-E72D297353CC}">
              <c16:uniqueId val="{00000001-951A-D843-BBA8-0E530342DB29}"/>
            </c:ext>
          </c:extLst>
        </c:ser>
        <c:ser>
          <c:idx val="2"/>
          <c:order val="2"/>
          <c:tx>
            <c:v>Latvija</c:v>
          </c:tx>
          <c:spPr>
            <a:ln w="28575" cap="rnd" cmpd="dbl">
              <a:solidFill>
                <a:srgbClr val="C00000"/>
              </a:solidFill>
              <a:round/>
            </a:ln>
            <a:effectLst/>
          </c:spPr>
          <c:marker>
            <c:symbol val="none"/>
          </c:marker>
          <c:cat>
            <c:strRef>
              <c:f>Data!$B$61:$AE$61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Data!$B$64:$AE$64</c:f>
              <c:numCache>
                <c:formatCode>#\ ##0.##########</c:formatCode>
                <c:ptCount val="30"/>
                <c:pt idx="0">
                  <c:v>3.2</c:v>
                </c:pt>
                <c:pt idx="1">
                  <c:v>2.8</c:v>
                </c:pt>
                <c:pt idx="2">
                  <c:v>2.9</c:v>
                </c:pt>
                <c:pt idx="3">
                  <c:v>3.7</c:v>
                </c:pt>
                <c:pt idx="4">
                  <c:v>3.2</c:v>
                </c:pt>
                <c:pt idx="5" formatCode="#\ ##0.0">
                  <c:v>3</c:v>
                </c:pt>
                <c:pt idx="6">
                  <c:v>3.4</c:v>
                </c:pt>
                <c:pt idx="7">
                  <c:v>3.3</c:v>
                </c:pt>
                <c:pt idx="8">
                  <c:v>3.2</c:v>
                </c:pt>
                <c:pt idx="9">
                  <c:v>3.4</c:v>
                </c:pt>
                <c:pt idx="10">
                  <c:v>3.9</c:v>
                </c:pt>
                <c:pt idx="11">
                  <c:v>4.5</c:v>
                </c:pt>
                <c:pt idx="12">
                  <c:v>4.5999999999999996</c:v>
                </c:pt>
                <c:pt idx="13" formatCode="#\ ##0.0">
                  <c:v>5</c:v>
                </c:pt>
                <c:pt idx="14">
                  <c:v>3.2</c:v>
                </c:pt>
                <c:pt idx="15" formatCode="#\ ##0.0">
                  <c:v>3</c:v>
                </c:pt>
                <c:pt idx="16">
                  <c:v>3.5</c:v>
                </c:pt>
                <c:pt idx="17">
                  <c:v>3.7</c:v>
                </c:pt>
                <c:pt idx="18">
                  <c:v>3.8</c:v>
                </c:pt>
                <c:pt idx="19">
                  <c:v>3.8</c:v>
                </c:pt>
                <c:pt idx="20">
                  <c:v>4.4000000000000004</c:v>
                </c:pt>
                <c:pt idx="21">
                  <c:v>4.3</c:v>
                </c:pt>
                <c:pt idx="22">
                  <c:v>3.4</c:v>
                </c:pt>
                <c:pt idx="23">
                  <c:v>3.2</c:v>
                </c:pt>
                <c:pt idx="24">
                  <c:v>2.9</c:v>
                </c:pt>
                <c:pt idx="25">
                  <c:v>2.8</c:v>
                </c:pt>
                <c:pt idx="26" formatCode="#\ ##0.0">
                  <c:v>3</c:v>
                </c:pt>
                <c:pt idx="27">
                  <c:v>3.2</c:v>
                </c:pt>
                <c:pt idx="28">
                  <c:v>3.8</c:v>
                </c:pt>
                <c:pt idx="29" formatCode="#\ ##0.0">
                  <c:v>4</c:v>
                </c:pt>
              </c:numCache>
            </c:numRef>
          </c:val>
          <c:smooth val="0"/>
          <c:extLst>
            <c:ext xmlns:c16="http://schemas.microsoft.com/office/drawing/2014/chart" uri="{C3380CC4-5D6E-409C-BE32-E72D297353CC}">
              <c16:uniqueId val="{00000002-951A-D843-BBA8-0E530342DB29}"/>
            </c:ext>
          </c:extLst>
        </c:ser>
        <c:ser>
          <c:idx val="3"/>
          <c:order val="3"/>
          <c:tx>
            <c:v>Lietuva</c:v>
          </c:tx>
          <c:spPr>
            <a:ln w="28575" cap="rnd">
              <a:solidFill>
                <a:srgbClr val="92D050"/>
              </a:solidFill>
              <a:round/>
            </a:ln>
            <a:effectLst/>
          </c:spPr>
          <c:marker>
            <c:symbol val="none"/>
          </c:marker>
          <c:cat>
            <c:strRef>
              <c:f>Data!$B$61:$AE$61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Data!$B$65:$AE$65</c:f>
              <c:numCache>
                <c:formatCode>#\ ##0.##########</c:formatCode>
                <c:ptCount val="30"/>
                <c:pt idx="0">
                  <c:v>1.9</c:v>
                </c:pt>
                <c:pt idx="1">
                  <c:v>1.9</c:v>
                </c:pt>
                <c:pt idx="2">
                  <c:v>1.3</c:v>
                </c:pt>
                <c:pt idx="3">
                  <c:v>1.7</c:v>
                </c:pt>
                <c:pt idx="4">
                  <c:v>1.7</c:v>
                </c:pt>
                <c:pt idx="5">
                  <c:v>1.8</c:v>
                </c:pt>
                <c:pt idx="6">
                  <c:v>1.8</c:v>
                </c:pt>
                <c:pt idx="7">
                  <c:v>1.9</c:v>
                </c:pt>
                <c:pt idx="8">
                  <c:v>1.7</c:v>
                </c:pt>
                <c:pt idx="9">
                  <c:v>1.7</c:v>
                </c:pt>
                <c:pt idx="10" formatCode="#\ ##0.0">
                  <c:v>2</c:v>
                </c:pt>
                <c:pt idx="11">
                  <c:v>2.6</c:v>
                </c:pt>
                <c:pt idx="12">
                  <c:v>3.1</c:v>
                </c:pt>
                <c:pt idx="13" formatCode="#\ ##0.0">
                  <c:v>3</c:v>
                </c:pt>
                <c:pt idx="14">
                  <c:v>2.2999999999999998</c:v>
                </c:pt>
                <c:pt idx="15">
                  <c:v>2.5</c:v>
                </c:pt>
                <c:pt idx="16">
                  <c:v>2.4</c:v>
                </c:pt>
                <c:pt idx="17">
                  <c:v>1.9</c:v>
                </c:pt>
                <c:pt idx="18" formatCode="#\ ##0.0">
                  <c:v>2</c:v>
                </c:pt>
                <c:pt idx="19">
                  <c:v>1.8</c:v>
                </c:pt>
                <c:pt idx="20">
                  <c:v>1.9</c:v>
                </c:pt>
                <c:pt idx="21" formatCode="#\ ##0.0">
                  <c:v>2</c:v>
                </c:pt>
                <c:pt idx="22">
                  <c:v>1.9</c:v>
                </c:pt>
                <c:pt idx="23" formatCode="#\ ##0.0">
                  <c:v>2</c:v>
                </c:pt>
                <c:pt idx="24">
                  <c:v>2.1</c:v>
                </c:pt>
                <c:pt idx="25">
                  <c:v>2.2999999999999998</c:v>
                </c:pt>
                <c:pt idx="26">
                  <c:v>2.7</c:v>
                </c:pt>
                <c:pt idx="27">
                  <c:v>3.1</c:v>
                </c:pt>
                <c:pt idx="28">
                  <c:v>4.4000000000000004</c:v>
                </c:pt>
                <c:pt idx="29">
                  <c:v>4.4000000000000004</c:v>
                </c:pt>
              </c:numCache>
            </c:numRef>
          </c:val>
          <c:smooth val="0"/>
          <c:extLst>
            <c:ext xmlns:c16="http://schemas.microsoft.com/office/drawing/2014/chart" uri="{C3380CC4-5D6E-409C-BE32-E72D297353CC}">
              <c16:uniqueId val="{00000003-951A-D843-BBA8-0E530342DB29}"/>
            </c:ext>
          </c:extLst>
        </c:ser>
        <c:dLbls>
          <c:showLegendKey val="0"/>
          <c:showVal val="0"/>
          <c:showCatName val="0"/>
          <c:showSerName val="0"/>
          <c:showPercent val="0"/>
          <c:showBubbleSize val="0"/>
        </c:dLbls>
        <c:smooth val="0"/>
        <c:axId val="1146803408"/>
        <c:axId val="1146680352"/>
      </c:lineChart>
      <c:catAx>
        <c:axId val="1146803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46680352"/>
        <c:crosses val="autoZero"/>
        <c:auto val="1"/>
        <c:lblAlgn val="ctr"/>
        <c:lblOffset val="100"/>
        <c:noMultiLvlLbl val="0"/>
      </c:catAx>
      <c:valAx>
        <c:axId val="1146680352"/>
        <c:scaling>
          <c:orientation val="minMax"/>
          <c:max val="6"/>
          <c:min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46803408"/>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LV"/>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b="1" dirty="0" err="1"/>
              <a:t>Preču</a:t>
            </a:r>
            <a:r>
              <a:rPr lang="en-US" sz="1600" b="1" dirty="0"/>
              <a:t> un </a:t>
            </a:r>
            <a:r>
              <a:rPr lang="en-US" sz="1600" b="1" dirty="0" err="1"/>
              <a:t>pakalpojumu</a:t>
            </a:r>
            <a:r>
              <a:rPr lang="en-US" sz="1600" b="1" dirty="0"/>
              <a:t> </a:t>
            </a:r>
            <a:r>
              <a:rPr lang="en-US" sz="1600" b="1" dirty="0" err="1"/>
              <a:t>eksports</a:t>
            </a:r>
            <a:r>
              <a:rPr lang="en-US" sz="1600" b="1" dirty="0"/>
              <a:t> </a:t>
            </a:r>
            <a:r>
              <a:rPr lang="en-US" sz="1600" b="1" dirty="0" err="1"/>
              <a:t>pret</a:t>
            </a:r>
            <a:r>
              <a:rPr lang="en-US" sz="1600" b="1" dirty="0"/>
              <a:t> IKP</a:t>
            </a:r>
          </a:p>
        </c:rich>
      </c:tx>
      <c:overlay val="0"/>
    </c:title>
    <c:autoTitleDeleted val="0"/>
    <c:plotArea>
      <c:layout/>
      <c:lineChart>
        <c:grouping val="standard"/>
        <c:varyColors val="0"/>
        <c:ser>
          <c:idx val="0"/>
          <c:order val="0"/>
          <c:tx>
            <c:v>Lithuania</c:v>
          </c:tx>
          <c:spPr>
            <a:ln>
              <a:solidFill>
                <a:srgbClr val="92D050"/>
              </a:solidFill>
            </a:ln>
          </c:spPr>
          <c:marker>
            <c:symbol val="none"/>
          </c:marker>
          <c:cat>
            <c:numRef>
              <c:f>Lithuania!$B$1:$V$1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Lithuania!$B$67:$V$67</c:f>
              <c:numCache>
                <c:formatCode>0%</c:formatCode>
                <c:ptCount val="21"/>
                <c:pt idx="0">
                  <c:v>0.53159043158564268</c:v>
                </c:pt>
                <c:pt idx="1">
                  <c:v>0.56671429693749276</c:v>
                </c:pt>
                <c:pt idx="2">
                  <c:v>0.5854379582378153</c:v>
                </c:pt>
                <c:pt idx="3">
                  <c:v>0.53440578481234957</c:v>
                </c:pt>
                <c:pt idx="4">
                  <c:v>0.59369913818994813</c:v>
                </c:pt>
                <c:pt idx="5">
                  <c:v>0.54215656548405788</c:v>
                </c:pt>
                <c:pt idx="6">
                  <c:v>0.67566525308890835</c:v>
                </c:pt>
                <c:pt idx="7">
                  <c:v>0.76751786307738123</c:v>
                </c:pt>
                <c:pt idx="8">
                  <c:v>0.82873581392488249</c:v>
                </c:pt>
                <c:pt idx="9">
                  <c:v>0.8470440841906991</c:v>
                </c:pt>
                <c:pt idx="10">
                  <c:v>0.8185966766900028</c:v>
                </c:pt>
                <c:pt idx="11">
                  <c:v>0.76722263382397449</c:v>
                </c:pt>
                <c:pt idx="12">
                  <c:v>0.75654839745023772</c:v>
                </c:pt>
                <c:pt idx="13">
                  <c:v>0.82230263573207685</c:v>
                </c:pt>
                <c:pt idx="14">
                  <c:v>0.83409165421661347</c:v>
                </c:pt>
                <c:pt idx="15">
                  <c:v>0.84827971473779751</c:v>
                </c:pt>
                <c:pt idx="16">
                  <c:v>0.7937370938182956</c:v>
                </c:pt>
                <c:pt idx="17">
                  <c:v>0.85563635237340518</c:v>
                </c:pt>
                <c:pt idx="18">
                  <c:v>0.92414168985089318</c:v>
                </c:pt>
                <c:pt idx="19">
                  <c:v>0.89211152708968688</c:v>
                </c:pt>
                <c:pt idx="20">
                  <c:v>0.88399193545247789</c:v>
                </c:pt>
              </c:numCache>
            </c:numRef>
          </c:val>
          <c:smooth val="0"/>
          <c:extLst>
            <c:ext xmlns:c16="http://schemas.microsoft.com/office/drawing/2014/chart" uri="{C3380CC4-5D6E-409C-BE32-E72D297353CC}">
              <c16:uniqueId val="{00000000-1198-E143-A8ED-45E76FC2E92A}"/>
            </c:ext>
          </c:extLst>
        </c:ser>
        <c:ser>
          <c:idx val="1"/>
          <c:order val="1"/>
          <c:tx>
            <c:v>Latvia</c:v>
          </c:tx>
          <c:spPr>
            <a:ln cmpd="dbl">
              <a:solidFill>
                <a:schemeClr val="accent2">
                  <a:lumMod val="75000"/>
                </a:schemeClr>
              </a:solidFill>
            </a:ln>
          </c:spPr>
          <c:marker>
            <c:symbol val="none"/>
          </c:marker>
          <c:cat>
            <c:numRef>
              <c:f>Lithuania!$B$1:$V$1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Latvia!$B$67:$V$67</c:f>
              <c:numCache>
                <c:formatCode>0%</c:formatCode>
                <c:ptCount val="21"/>
                <c:pt idx="0">
                  <c:v>0.41854083852822388</c:v>
                </c:pt>
                <c:pt idx="1">
                  <c:v>0.44040139162399894</c:v>
                </c:pt>
                <c:pt idx="2">
                  <c:v>0.41650137406525684</c:v>
                </c:pt>
                <c:pt idx="3">
                  <c:v>0.40108531273011072</c:v>
                </c:pt>
                <c:pt idx="4">
                  <c:v>0.4269834300014782</c:v>
                </c:pt>
                <c:pt idx="5">
                  <c:v>0.45579364573610748</c:v>
                </c:pt>
                <c:pt idx="6">
                  <c:v>0.56824718038519051</c:v>
                </c:pt>
                <c:pt idx="7">
                  <c:v>0.62537267860940615</c:v>
                </c:pt>
                <c:pt idx="8">
                  <c:v>0.65126944719479407</c:v>
                </c:pt>
                <c:pt idx="9">
                  <c:v>0.62962074545989044</c:v>
                </c:pt>
                <c:pt idx="10">
                  <c:v>0.62759496453030172</c:v>
                </c:pt>
                <c:pt idx="11">
                  <c:v>0.62061231005896933</c:v>
                </c:pt>
                <c:pt idx="12">
                  <c:v>0.62218791398154605</c:v>
                </c:pt>
                <c:pt idx="13">
                  <c:v>0.64968503691021473</c:v>
                </c:pt>
                <c:pt idx="14">
                  <c:v>0.65594962502058063</c:v>
                </c:pt>
                <c:pt idx="15">
                  <c:v>0.64415305251869381</c:v>
                </c:pt>
                <c:pt idx="16">
                  <c:v>0.63191831277610189</c:v>
                </c:pt>
                <c:pt idx="17">
                  <c:v>0.68414415165171871</c:v>
                </c:pt>
                <c:pt idx="18">
                  <c:v>0.77344665420799996</c:v>
                </c:pt>
                <c:pt idx="19">
                  <c:v>0.72869083553280001</c:v>
                </c:pt>
                <c:pt idx="20">
                  <c:v>0.68204051404799992</c:v>
                </c:pt>
              </c:numCache>
            </c:numRef>
          </c:val>
          <c:smooth val="0"/>
          <c:extLst>
            <c:ext xmlns:c16="http://schemas.microsoft.com/office/drawing/2014/chart" uri="{C3380CC4-5D6E-409C-BE32-E72D297353CC}">
              <c16:uniqueId val="{00000001-1198-E143-A8ED-45E76FC2E92A}"/>
            </c:ext>
          </c:extLst>
        </c:ser>
        <c:ser>
          <c:idx val="2"/>
          <c:order val="2"/>
          <c:tx>
            <c:v>Estonia</c:v>
          </c:tx>
          <c:spPr>
            <a:ln>
              <a:solidFill>
                <a:schemeClr val="accent1">
                  <a:lumMod val="75000"/>
                </a:schemeClr>
              </a:solidFill>
            </a:ln>
          </c:spPr>
          <c:marker>
            <c:symbol val="none"/>
          </c:marker>
          <c:cat>
            <c:numRef>
              <c:f>Lithuania!$B$1:$V$1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Estonia!$B$67:$V$67</c:f>
              <c:numCache>
                <c:formatCode>0%</c:formatCode>
                <c:ptCount val="21"/>
                <c:pt idx="0">
                  <c:v>0.73386745408284138</c:v>
                </c:pt>
                <c:pt idx="1">
                  <c:v>0.77527044928655786</c:v>
                </c:pt>
                <c:pt idx="2">
                  <c:v>0.77702071314997379</c:v>
                </c:pt>
                <c:pt idx="3">
                  <c:v>0.68995124944603115</c:v>
                </c:pt>
                <c:pt idx="4">
                  <c:v>0.73362545500777987</c:v>
                </c:pt>
                <c:pt idx="5">
                  <c:v>0.67658771997539924</c:v>
                </c:pt>
                <c:pt idx="6">
                  <c:v>0.82072710331940324</c:v>
                </c:pt>
                <c:pt idx="7">
                  <c:v>0.93784390044452903</c:v>
                </c:pt>
                <c:pt idx="8">
                  <c:v>0.9213733741073753</c:v>
                </c:pt>
                <c:pt idx="9">
                  <c:v>0.89349681436004813</c:v>
                </c:pt>
                <c:pt idx="10">
                  <c:v>0.84994056828044418</c:v>
                </c:pt>
                <c:pt idx="11">
                  <c:v>0.79455829536531675</c:v>
                </c:pt>
                <c:pt idx="12">
                  <c:v>0.80048365759452622</c:v>
                </c:pt>
                <c:pt idx="13">
                  <c:v>0.79644006637687981</c:v>
                </c:pt>
                <c:pt idx="14">
                  <c:v>0.81381345867300103</c:v>
                </c:pt>
                <c:pt idx="15">
                  <c:v>0.77689476324253459</c:v>
                </c:pt>
                <c:pt idx="16">
                  <c:v>0.72756563120334961</c:v>
                </c:pt>
                <c:pt idx="17">
                  <c:v>0.85405485519114399</c:v>
                </c:pt>
                <c:pt idx="18">
                  <c:v>0.90538232992642631</c:v>
                </c:pt>
                <c:pt idx="19">
                  <c:v>0.82584166491622768</c:v>
                </c:pt>
                <c:pt idx="20">
                  <c:v>0.82622728122737099</c:v>
                </c:pt>
              </c:numCache>
            </c:numRef>
          </c:val>
          <c:smooth val="0"/>
          <c:extLst>
            <c:ext xmlns:c16="http://schemas.microsoft.com/office/drawing/2014/chart" uri="{C3380CC4-5D6E-409C-BE32-E72D297353CC}">
              <c16:uniqueId val="{00000002-1198-E143-A8ED-45E76FC2E92A}"/>
            </c:ext>
          </c:extLst>
        </c:ser>
        <c:dLbls>
          <c:showLegendKey val="0"/>
          <c:showVal val="0"/>
          <c:showCatName val="0"/>
          <c:showSerName val="0"/>
          <c:showPercent val="0"/>
          <c:showBubbleSize val="0"/>
        </c:dLbls>
        <c:smooth val="0"/>
        <c:axId val="2079955608"/>
        <c:axId val="2079958584"/>
      </c:lineChart>
      <c:catAx>
        <c:axId val="2079955608"/>
        <c:scaling>
          <c:orientation val="minMax"/>
        </c:scaling>
        <c:delete val="0"/>
        <c:axPos val="b"/>
        <c:numFmt formatCode="General" sourceLinked="1"/>
        <c:majorTickMark val="none"/>
        <c:minorTickMark val="none"/>
        <c:tickLblPos val="nextTo"/>
        <c:crossAx val="2079958584"/>
        <c:crosses val="autoZero"/>
        <c:auto val="1"/>
        <c:lblAlgn val="ctr"/>
        <c:lblOffset val="100"/>
        <c:noMultiLvlLbl val="0"/>
      </c:catAx>
      <c:valAx>
        <c:axId val="2079958584"/>
        <c:scaling>
          <c:orientation val="minMax"/>
          <c:min val="0.2"/>
        </c:scaling>
        <c:delete val="0"/>
        <c:axPos val="l"/>
        <c:majorGridlines/>
        <c:numFmt formatCode="0%" sourceLinked="1"/>
        <c:majorTickMark val="none"/>
        <c:minorTickMark val="none"/>
        <c:tickLblPos val="nextTo"/>
        <c:spPr>
          <a:ln w="9525">
            <a:noFill/>
          </a:ln>
        </c:spPr>
        <c:crossAx val="2079955608"/>
        <c:crosses val="autoZero"/>
        <c:crossBetween val="between"/>
        <c:majorUnit val="0.2"/>
      </c:valAx>
    </c:plotArea>
    <c:legend>
      <c:legendPos val="b"/>
      <c:overlay val="0"/>
    </c:legend>
    <c:plotVisOnly val="1"/>
    <c:dispBlanksAs val="gap"/>
    <c:showDLblsOverMax val="0"/>
  </c:chart>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600"/>
            </a:pPr>
            <a:r>
              <a:rPr lang="en-GB" sz="1600"/>
              <a:t>Mašīnbūves produkcijas īpatsvars preču eksportā</a:t>
            </a:r>
          </a:p>
        </c:rich>
      </c:tx>
      <c:overlay val="0"/>
      <c:spPr>
        <a:noFill/>
        <a:ln>
          <a:noFill/>
        </a:ln>
        <a:effectLst/>
      </c:spPr>
    </c:title>
    <c:autoTitleDeleted val="0"/>
    <c:plotArea>
      <c:layout/>
      <c:lineChart>
        <c:grouping val="standard"/>
        <c:varyColors val="0"/>
        <c:ser>
          <c:idx val="3"/>
          <c:order val="0"/>
          <c:tx>
            <c:v>Igaunija</c:v>
          </c:tx>
          <c:spPr>
            <a:ln>
              <a:solidFill>
                <a:srgbClr val="0070C0"/>
              </a:solidFill>
            </a:ln>
          </c:spPr>
          <c:marker>
            <c:symbol val="none"/>
          </c:marker>
          <c:cat>
            <c:numRef>
              <c:f>Estonia!$B$1:$V$1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Estonia!$B$24:$V$24</c:f>
              <c:numCache>
                <c:formatCode>0%</c:formatCode>
                <c:ptCount val="21"/>
                <c:pt idx="0">
                  <c:v>0.32797757331299743</c:v>
                </c:pt>
                <c:pt idx="1">
                  <c:v>0.3519166044331693</c:v>
                </c:pt>
                <c:pt idx="2">
                  <c:v>0.31261117754368889</c:v>
                </c:pt>
                <c:pt idx="3">
                  <c:v>0.29045288496874105</c:v>
                </c:pt>
                <c:pt idx="4">
                  <c:v>0.29217153963144471</c:v>
                </c:pt>
                <c:pt idx="5">
                  <c:v>0.25643225021611488</c:v>
                </c:pt>
                <c:pt idx="6">
                  <c:v>0.2877120153459824</c:v>
                </c:pt>
                <c:pt idx="7">
                  <c:v>0.31983930645112396</c:v>
                </c:pt>
                <c:pt idx="8">
                  <c:v>0.33111732276442912</c:v>
                </c:pt>
                <c:pt idx="9">
                  <c:v>0.34606475784084789</c:v>
                </c:pt>
                <c:pt idx="10">
                  <c:v>0.33971238635870238</c:v>
                </c:pt>
                <c:pt idx="11">
                  <c:v>0.33964115431366559</c:v>
                </c:pt>
                <c:pt idx="12">
                  <c:v>0.35390291341806901</c:v>
                </c:pt>
                <c:pt idx="13">
                  <c:v>0.32488916155298653</c:v>
                </c:pt>
                <c:pt idx="14">
                  <c:v>0.3039308404819232</c:v>
                </c:pt>
                <c:pt idx="15">
                  <c:v>0.309911965941775</c:v>
                </c:pt>
                <c:pt idx="16">
                  <c:v>0.31664890170616333</c:v>
                </c:pt>
                <c:pt idx="17">
                  <c:v>0.29332382154623221</c:v>
                </c:pt>
                <c:pt idx="18">
                  <c:v>0.266440075281279</c:v>
                </c:pt>
                <c:pt idx="19">
                  <c:v>0.33383599927530788</c:v>
                </c:pt>
                <c:pt idx="20">
                  <c:v>0.33780279947541419</c:v>
                </c:pt>
              </c:numCache>
            </c:numRef>
          </c:val>
          <c:smooth val="0"/>
          <c:extLst>
            <c:ext xmlns:c16="http://schemas.microsoft.com/office/drawing/2014/chart" uri="{C3380CC4-5D6E-409C-BE32-E72D297353CC}">
              <c16:uniqueId val="{00000000-9CED-594C-BE5A-38E169CC2AC1}"/>
            </c:ext>
          </c:extLst>
        </c:ser>
        <c:ser>
          <c:idx val="4"/>
          <c:order val="1"/>
          <c:tx>
            <c:v>Latvija</c:v>
          </c:tx>
          <c:spPr>
            <a:ln cmpd="dbl">
              <a:solidFill>
                <a:srgbClr val="C00000"/>
              </a:solidFill>
            </a:ln>
          </c:spPr>
          <c:marker>
            <c:symbol val="none"/>
          </c:marker>
          <c:cat>
            <c:numRef>
              <c:f>Estonia!$B$1:$V$1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Latvia!$B$24:$V$24</c:f>
              <c:numCache>
                <c:formatCode>0%</c:formatCode>
                <c:ptCount val="21"/>
                <c:pt idx="0">
                  <c:v>9.8381531227592148E-2</c:v>
                </c:pt>
                <c:pt idx="1">
                  <c:v>0.1280966123702614</c:v>
                </c:pt>
                <c:pt idx="2">
                  <c:v>0.16530191486187623</c:v>
                </c:pt>
                <c:pt idx="3">
                  <c:v>0.19221654573414304</c:v>
                </c:pt>
                <c:pt idx="4">
                  <c:v>0.21152378442792577</c:v>
                </c:pt>
                <c:pt idx="5">
                  <c:v>0.22193059742157861</c:v>
                </c:pt>
                <c:pt idx="6">
                  <c:v>0.19878880733257606</c:v>
                </c:pt>
                <c:pt idx="7">
                  <c:v>0.2018508511548133</c:v>
                </c:pt>
                <c:pt idx="8">
                  <c:v>0.19607713839585089</c:v>
                </c:pt>
                <c:pt idx="9">
                  <c:v>0.20774441287648454</c:v>
                </c:pt>
                <c:pt idx="10">
                  <c:v>0.22140867482943544</c:v>
                </c:pt>
                <c:pt idx="11">
                  <c:v>0.24058850206788973</c:v>
                </c:pt>
                <c:pt idx="12">
                  <c:v>0.24005855168607637</c:v>
                </c:pt>
                <c:pt idx="13">
                  <c:v>0.23849496180795043</c:v>
                </c:pt>
                <c:pt idx="14">
                  <c:v>0.24716390300973401</c:v>
                </c:pt>
                <c:pt idx="15">
                  <c:v>0.22532326214326079</c:v>
                </c:pt>
                <c:pt idx="16">
                  <c:v>0.23633031869922583</c:v>
                </c:pt>
                <c:pt idx="17">
                  <c:v>0.20517331731711191</c:v>
                </c:pt>
                <c:pt idx="18">
                  <c:v>0.19100411023118027</c:v>
                </c:pt>
                <c:pt idx="19">
                  <c:v>0.22015082670964806</c:v>
                </c:pt>
                <c:pt idx="20">
                  <c:v>0.20804851444905206</c:v>
                </c:pt>
              </c:numCache>
            </c:numRef>
          </c:val>
          <c:smooth val="0"/>
          <c:extLst>
            <c:ext xmlns:c16="http://schemas.microsoft.com/office/drawing/2014/chart" uri="{C3380CC4-5D6E-409C-BE32-E72D297353CC}">
              <c16:uniqueId val="{00000001-9CED-594C-BE5A-38E169CC2AC1}"/>
            </c:ext>
          </c:extLst>
        </c:ser>
        <c:ser>
          <c:idx val="5"/>
          <c:order val="2"/>
          <c:tx>
            <c:v>Lietuva</c:v>
          </c:tx>
          <c:spPr>
            <a:ln>
              <a:solidFill>
                <a:srgbClr val="92D050"/>
              </a:solidFill>
            </a:ln>
          </c:spPr>
          <c:marker>
            <c:symbol val="none"/>
          </c:marker>
          <c:cat>
            <c:numRef>
              <c:f>Estonia!$B$1:$V$1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Lithuania!$B$24:$V$24</c:f>
              <c:numCache>
                <c:formatCode>0%</c:formatCode>
                <c:ptCount val="21"/>
                <c:pt idx="0">
                  <c:v>0.21670879114798972</c:v>
                </c:pt>
                <c:pt idx="1">
                  <c:v>0.20443542043371413</c:v>
                </c:pt>
                <c:pt idx="2">
                  <c:v>0.2240633895051011</c:v>
                </c:pt>
                <c:pt idx="3">
                  <c:v>0.23120244577587312</c:v>
                </c:pt>
                <c:pt idx="4">
                  <c:v>0.18895095934596381</c:v>
                </c:pt>
                <c:pt idx="5">
                  <c:v>0.16912548818979661</c:v>
                </c:pt>
                <c:pt idx="6">
                  <c:v>0.17830965549350788</c:v>
                </c:pt>
                <c:pt idx="7">
                  <c:v>0.17731305049769749</c:v>
                </c:pt>
                <c:pt idx="8">
                  <c:v>0.17592434873363183</c:v>
                </c:pt>
                <c:pt idx="9">
                  <c:v>0.17733949799177748</c:v>
                </c:pt>
                <c:pt idx="10">
                  <c:v>0.20096274461097141</c:v>
                </c:pt>
                <c:pt idx="11">
                  <c:v>0.18384843144386623</c:v>
                </c:pt>
                <c:pt idx="12">
                  <c:v>0.18949129342713256</c:v>
                </c:pt>
                <c:pt idx="13">
                  <c:v>0.20937252506072768</c:v>
                </c:pt>
                <c:pt idx="14">
                  <c:v>0.20272349205969276</c:v>
                </c:pt>
                <c:pt idx="15">
                  <c:v>0.21140976452296409</c:v>
                </c:pt>
                <c:pt idx="16">
                  <c:v>0.21083347448382844</c:v>
                </c:pt>
                <c:pt idx="17">
                  <c:v>0.19465736001299003</c:v>
                </c:pt>
                <c:pt idx="18">
                  <c:v>0.18185347230905397</c:v>
                </c:pt>
                <c:pt idx="19">
                  <c:v>0.20975761254194486</c:v>
                </c:pt>
                <c:pt idx="20">
                  <c:v>0.20054242160434643</c:v>
                </c:pt>
              </c:numCache>
            </c:numRef>
          </c:val>
          <c:smooth val="0"/>
          <c:extLst>
            <c:ext xmlns:c16="http://schemas.microsoft.com/office/drawing/2014/chart" uri="{C3380CC4-5D6E-409C-BE32-E72D297353CC}">
              <c16:uniqueId val="{00000002-9CED-594C-BE5A-38E169CC2AC1}"/>
            </c:ext>
          </c:extLst>
        </c:ser>
        <c:dLbls>
          <c:showLegendKey val="0"/>
          <c:showVal val="0"/>
          <c:showCatName val="0"/>
          <c:showSerName val="0"/>
          <c:showPercent val="0"/>
          <c:showBubbleSize val="0"/>
        </c:dLbls>
        <c:smooth val="0"/>
        <c:axId val="167251056"/>
        <c:axId val="167233680"/>
      </c:lineChart>
      <c:catAx>
        <c:axId val="167251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LV"/>
          </a:p>
        </c:txPr>
        <c:crossAx val="167233680"/>
        <c:crosses val="autoZero"/>
        <c:auto val="1"/>
        <c:lblAlgn val="ctr"/>
        <c:lblOffset val="100"/>
        <c:noMultiLvlLbl val="0"/>
      </c:catAx>
      <c:valAx>
        <c:axId val="1672336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vert="horz"/>
          <a:lstStyle/>
          <a:p>
            <a:pPr>
              <a:defRPr/>
            </a:pPr>
            <a:endParaRPr lang="en-LV"/>
          </a:p>
        </c:txPr>
        <c:crossAx val="167251056"/>
        <c:crosses val="autoZero"/>
        <c:crossBetween val="between"/>
      </c:valAx>
    </c:plotArea>
    <c:legend>
      <c:legendPos val="b"/>
      <c:overlay val="0"/>
      <c:spPr>
        <a:noFill/>
        <a:ln>
          <a:noFill/>
        </a:ln>
        <a:effectLst/>
      </c:spPr>
      <c:txPr>
        <a:bodyPr rot="0" vert="horz"/>
        <a:lstStyle/>
        <a:p>
          <a:pPr>
            <a:defRPr/>
          </a:pPr>
          <a:endParaRPr lang="en-LV"/>
        </a:p>
      </c:txPr>
    </c:legend>
    <c:plotVisOnly val="1"/>
    <c:dispBlanksAs val="gap"/>
    <c:showDLblsOverMax val="0"/>
    <c:extLst/>
  </c:chart>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v-LV"/>
              <a:t>IKT preču īpatsvars eksportā</a:t>
            </a:r>
            <a:endParaRPr lang="en-US"/>
          </a:p>
        </c:rich>
      </c:tx>
      <c:overlay val="0"/>
    </c:title>
    <c:autoTitleDeleted val="0"/>
    <c:plotArea>
      <c:layout/>
      <c:lineChart>
        <c:grouping val="standard"/>
        <c:varyColors val="0"/>
        <c:ser>
          <c:idx val="0"/>
          <c:order val="0"/>
          <c:tx>
            <c:v>Igaunija</c:v>
          </c:tx>
          <c:spPr>
            <a:ln>
              <a:solidFill>
                <a:schemeClr val="accent1">
                  <a:lumMod val="75000"/>
                </a:schemeClr>
              </a:solidFill>
            </a:ln>
          </c:spPr>
          <c:marker>
            <c:symbol val="none"/>
          </c:marker>
          <c:cat>
            <c:numRef>
              <c:f>ICT_Data!$B$2:$V$2</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ICT_Data!$B$3:$V$3</c:f>
              <c:numCache>
                <c:formatCode>0.0%</c:formatCode>
                <c:ptCount val="21"/>
                <c:pt idx="0">
                  <c:v>0.17584561977442451</c:v>
                </c:pt>
                <c:pt idx="1">
                  <c:v>0.18101344423885832</c:v>
                </c:pt>
                <c:pt idx="2">
                  <c:v>0.13568872256811751</c:v>
                </c:pt>
                <c:pt idx="3">
                  <c:v>6.7463398143601264E-2</c:v>
                </c:pt>
                <c:pt idx="4">
                  <c:v>6.1534094428649135E-2</c:v>
                </c:pt>
                <c:pt idx="5">
                  <c:v>5.288567139840511E-2</c:v>
                </c:pt>
                <c:pt idx="6">
                  <c:v>8.6586813919440939E-2</c:v>
                </c:pt>
                <c:pt idx="7">
                  <c:v>0.12486193016121933</c:v>
                </c:pt>
                <c:pt idx="8">
                  <c:v>0.12247927282549616</c:v>
                </c:pt>
                <c:pt idx="9">
                  <c:v>0.12873162138378372</c:v>
                </c:pt>
                <c:pt idx="10">
                  <c:v>0.13822261644094969</c:v>
                </c:pt>
                <c:pt idx="11">
                  <c:v>0.13058451728838993</c:v>
                </c:pt>
                <c:pt idx="12">
                  <c:v>0.12824898357294087</c:v>
                </c:pt>
                <c:pt idx="13">
                  <c:v>9.4667082106750414E-2</c:v>
                </c:pt>
                <c:pt idx="14">
                  <c:v>8.7932918958691555E-2</c:v>
                </c:pt>
                <c:pt idx="15">
                  <c:v>7.8002101190437434E-2</c:v>
                </c:pt>
                <c:pt idx="16">
                  <c:v>9.6637304185162087E-2</c:v>
                </c:pt>
                <c:pt idx="17">
                  <c:v>9.9555630463695782E-2</c:v>
                </c:pt>
                <c:pt idx="18">
                  <c:v>7.4614397596861171E-2</c:v>
                </c:pt>
                <c:pt idx="19">
                  <c:v>7.5571645642966714E-2</c:v>
                </c:pt>
                <c:pt idx="20">
                  <c:v>9.0947314275667462E-2</c:v>
                </c:pt>
              </c:numCache>
            </c:numRef>
          </c:val>
          <c:smooth val="0"/>
          <c:extLst>
            <c:ext xmlns:c16="http://schemas.microsoft.com/office/drawing/2014/chart" uri="{C3380CC4-5D6E-409C-BE32-E72D297353CC}">
              <c16:uniqueId val="{00000000-21C2-9947-A39B-5DBE2FABEC70}"/>
            </c:ext>
          </c:extLst>
        </c:ser>
        <c:ser>
          <c:idx val="1"/>
          <c:order val="1"/>
          <c:tx>
            <c:v>Latvija</c:v>
          </c:tx>
          <c:spPr>
            <a:ln cmpd="dbl">
              <a:solidFill>
                <a:schemeClr val="accent2">
                  <a:lumMod val="75000"/>
                </a:schemeClr>
              </a:solidFill>
            </a:ln>
          </c:spPr>
          <c:marker>
            <c:symbol val="none"/>
          </c:marker>
          <c:cat>
            <c:numRef>
              <c:f>ICT_Data!$B$2:$V$2</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ICT_Data!$B$4:$V$4</c:f>
              <c:numCache>
                <c:formatCode>0.0%</c:formatCode>
                <c:ptCount val="21"/>
                <c:pt idx="0">
                  <c:v>1.9007726206555033E-2</c:v>
                </c:pt>
                <c:pt idx="1">
                  <c:v>2.2660061639942292E-2</c:v>
                </c:pt>
                <c:pt idx="2">
                  <c:v>2.8081753654234785E-2</c:v>
                </c:pt>
                <c:pt idx="3">
                  <c:v>3.4615200256767391E-2</c:v>
                </c:pt>
                <c:pt idx="4">
                  <c:v>4.4309157641571353E-2</c:v>
                </c:pt>
                <c:pt idx="5">
                  <c:v>5.8364286675695119E-2</c:v>
                </c:pt>
                <c:pt idx="6">
                  <c:v>5.6799161296045481E-2</c:v>
                </c:pt>
                <c:pt idx="7">
                  <c:v>5.2202588455736318E-2</c:v>
                </c:pt>
                <c:pt idx="8">
                  <c:v>5.8877443408692283E-2</c:v>
                </c:pt>
                <c:pt idx="9">
                  <c:v>7.6002118446715658E-2</c:v>
                </c:pt>
                <c:pt idx="10">
                  <c:v>9.4056780955469085E-2</c:v>
                </c:pt>
                <c:pt idx="11">
                  <c:v>0.10946000516604149</c:v>
                </c:pt>
                <c:pt idx="12">
                  <c:v>9.8530190217811342E-2</c:v>
                </c:pt>
                <c:pt idx="13">
                  <c:v>8.6375092578822477E-2</c:v>
                </c:pt>
                <c:pt idx="14">
                  <c:v>7.7551921346980107E-2</c:v>
                </c:pt>
                <c:pt idx="15">
                  <c:v>8.0795731724187914E-2</c:v>
                </c:pt>
                <c:pt idx="16">
                  <c:v>9.8784081132952006E-2</c:v>
                </c:pt>
                <c:pt idx="17">
                  <c:v>8.0819123479292834E-2</c:v>
                </c:pt>
                <c:pt idx="18">
                  <c:v>6.812548529232211E-2</c:v>
                </c:pt>
                <c:pt idx="19">
                  <c:v>7.5431628620110075E-2</c:v>
                </c:pt>
                <c:pt idx="20">
                  <c:v>7.661753556793735E-2</c:v>
                </c:pt>
              </c:numCache>
            </c:numRef>
          </c:val>
          <c:smooth val="0"/>
          <c:extLst>
            <c:ext xmlns:c16="http://schemas.microsoft.com/office/drawing/2014/chart" uri="{C3380CC4-5D6E-409C-BE32-E72D297353CC}">
              <c16:uniqueId val="{00000001-21C2-9947-A39B-5DBE2FABEC70}"/>
            </c:ext>
          </c:extLst>
        </c:ser>
        <c:ser>
          <c:idx val="2"/>
          <c:order val="2"/>
          <c:tx>
            <c:v>Lietuva</c:v>
          </c:tx>
          <c:spPr>
            <a:ln>
              <a:solidFill>
                <a:srgbClr val="92D050"/>
              </a:solidFill>
            </a:ln>
          </c:spPr>
          <c:marker>
            <c:symbol val="none"/>
          </c:marker>
          <c:cat>
            <c:numRef>
              <c:f>ICT_Data!$B$2:$V$2</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ICT_Data!$B$5:$V$5</c:f>
              <c:numCache>
                <c:formatCode>0.0%</c:formatCode>
                <c:ptCount val="21"/>
                <c:pt idx="0">
                  <c:v>5.3531523273650634E-2</c:v>
                </c:pt>
                <c:pt idx="1">
                  <c:v>4.993931650418855E-2</c:v>
                </c:pt>
                <c:pt idx="2">
                  <c:v>4.6456782963789869E-2</c:v>
                </c:pt>
                <c:pt idx="3">
                  <c:v>4.3442271495538289E-2</c:v>
                </c:pt>
                <c:pt idx="4">
                  <c:v>4.2013750731924072E-2</c:v>
                </c:pt>
                <c:pt idx="5">
                  <c:v>2.6217556109200294E-2</c:v>
                </c:pt>
                <c:pt idx="6">
                  <c:v>2.9022803435075357E-2</c:v>
                </c:pt>
                <c:pt idx="7">
                  <c:v>2.5637290584130258E-2</c:v>
                </c:pt>
                <c:pt idx="8">
                  <c:v>2.4178347109982186E-2</c:v>
                </c:pt>
                <c:pt idx="9">
                  <c:v>2.5793806591942199E-2</c:v>
                </c:pt>
                <c:pt idx="10">
                  <c:v>3.3853372459941251E-2</c:v>
                </c:pt>
                <c:pt idx="11">
                  <c:v>4.1419459683359271E-2</c:v>
                </c:pt>
                <c:pt idx="12">
                  <c:v>4.0607899025689731E-2</c:v>
                </c:pt>
                <c:pt idx="13">
                  <c:v>4.2914482481884127E-2</c:v>
                </c:pt>
                <c:pt idx="14">
                  <c:v>3.7975831972380976E-2</c:v>
                </c:pt>
                <c:pt idx="15">
                  <c:v>3.8736543779119878E-2</c:v>
                </c:pt>
                <c:pt idx="16">
                  <c:v>4.5030779159254679E-2</c:v>
                </c:pt>
                <c:pt idx="17">
                  <c:v>4.1704931632773057E-2</c:v>
                </c:pt>
                <c:pt idx="18">
                  <c:v>3.7407251592648232E-2</c:v>
                </c:pt>
                <c:pt idx="19">
                  <c:v>4.4990577876988271E-2</c:v>
                </c:pt>
                <c:pt idx="20">
                  <c:v>5.4245236622164093E-2</c:v>
                </c:pt>
              </c:numCache>
            </c:numRef>
          </c:val>
          <c:smooth val="0"/>
          <c:extLst>
            <c:ext xmlns:c16="http://schemas.microsoft.com/office/drawing/2014/chart" uri="{C3380CC4-5D6E-409C-BE32-E72D297353CC}">
              <c16:uniqueId val="{00000002-21C2-9947-A39B-5DBE2FABEC70}"/>
            </c:ext>
          </c:extLst>
        </c:ser>
        <c:dLbls>
          <c:showLegendKey val="0"/>
          <c:showVal val="0"/>
          <c:showCatName val="0"/>
          <c:showSerName val="0"/>
          <c:showPercent val="0"/>
          <c:showBubbleSize val="0"/>
        </c:dLbls>
        <c:smooth val="0"/>
        <c:axId val="2080442344"/>
        <c:axId val="2080445320"/>
      </c:lineChart>
      <c:catAx>
        <c:axId val="2080442344"/>
        <c:scaling>
          <c:orientation val="minMax"/>
        </c:scaling>
        <c:delete val="0"/>
        <c:axPos val="b"/>
        <c:numFmt formatCode="General" sourceLinked="1"/>
        <c:majorTickMark val="none"/>
        <c:minorTickMark val="none"/>
        <c:tickLblPos val="nextTo"/>
        <c:crossAx val="2080445320"/>
        <c:crosses val="autoZero"/>
        <c:auto val="1"/>
        <c:lblAlgn val="ctr"/>
        <c:lblOffset val="100"/>
        <c:noMultiLvlLbl val="0"/>
      </c:catAx>
      <c:valAx>
        <c:axId val="2080445320"/>
        <c:scaling>
          <c:orientation val="minMax"/>
        </c:scaling>
        <c:delete val="0"/>
        <c:axPos val="l"/>
        <c:majorGridlines/>
        <c:numFmt formatCode="0%" sourceLinked="0"/>
        <c:majorTickMark val="none"/>
        <c:minorTickMark val="none"/>
        <c:tickLblPos val="nextTo"/>
        <c:spPr>
          <a:ln w="9525">
            <a:noFill/>
          </a:ln>
        </c:spPr>
        <c:crossAx val="2080442344"/>
        <c:crosses val="autoZero"/>
        <c:crossBetween val="between"/>
        <c:majorUnit val="0.04"/>
      </c:valAx>
    </c:plotArea>
    <c:legend>
      <c:legendPos val="b"/>
      <c:overlay val="0"/>
    </c:legend>
    <c:plotVisOnly val="1"/>
    <c:dispBlanksAs val="gap"/>
    <c:showDLblsOverMax val="0"/>
  </c:chart>
  <c:spPr>
    <a:ln>
      <a:noFill/>
    </a:ln>
  </c:spPr>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sz="1200" b="1"/>
              <a:t>Koksne un tās izstrādājumi Latvijas eksportā</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Daļa preču eksportā</c:v>
          </c:tx>
          <c:spPr>
            <a:ln w="28575" cap="rnd">
              <a:solidFill>
                <a:schemeClr val="accent3">
                  <a:lumMod val="75000"/>
                </a:schemeClr>
              </a:solidFill>
              <a:round/>
            </a:ln>
            <a:effectLst/>
          </c:spPr>
          <c:marker>
            <c:symbol val="none"/>
          </c:marker>
          <c:cat>
            <c:strRef>
              <c:f>Total!$C$6:$W$6</c:f>
              <c:strCach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strCache>
            </c:strRef>
          </c:cat>
          <c:val>
            <c:numRef>
              <c:f>Total!$C$60:$W$60</c:f>
              <c:numCache>
                <c:formatCode>0%</c:formatCode>
                <c:ptCount val="21"/>
                <c:pt idx="0">
                  <c:v>0.25718277007632712</c:v>
                </c:pt>
                <c:pt idx="1">
                  <c:v>0.21235544038728121</c:v>
                </c:pt>
                <c:pt idx="2">
                  <c:v>0.18184930763139001</c:v>
                </c:pt>
                <c:pt idx="3">
                  <c:v>0.17739991868057658</c:v>
                </c:pt>
                <c:pt idx="4">
                  <c:v>0.11900844114396203</c:v>
                </c:pt>
                <c:pt idx="5">
                  <c:v>0.12113363955288271</c:v>
                </c:pt>
                <c:pt idx="6">
                  <c:v>0.14012895898015057</c:v>
                </c:pt>
                <c:pt idx="7">
                  <c:v>0.11893209194939169</c:v>
                </c:pt>
                <c:pt idx="8">
                  <c:v>0.10304903119691894</c:v>
                </c:pt>
                <c:pt idx="9">
                  <c:v>0.11148970241261719</c:v>
                </c:pt>
                <c:pt idx="10">
                  <c:v>0.11921342665998307</c:v>
                </c:pt>
                <c:pt idx="11">
                  <c:v>0.11922810822843005</c:v>
                </c:pt>
                <c:pt idx="12">
                  <c:v>0.11898885415938226</c:v>
                </c:pt>
                <c:pt idx="13">
                  <c:v>0.11094705903415863</c:v>
                </c:pt>
                <c:pt idx="14">
                  <c:v>0.12553212943096126</c:v>
                </c:pt>
                <c:pt idx="15">
                  <c:v>0.12366047153911772</c:v>
                </c:pt>
                <c:pt idx="16">
                  <c:v>0.11800330851404275</c:v>
                </c:pt>
                <c:pt idx="17">
                  <c:v>0.14146387784937298</c:v>
                </c:pt>
                <c:pt idx="18">
                  <c:v>0.12552663956350948</c:v>
                </c:pt>
                <c:pt idx="19">
                  <c:v>0.10009588322628024</c:v>
                </c:pt>
                <c:pt idx="20">
                  <c:v>0.12028868094932901</c:v>
                </c:pt>
              </c:numCache>
            </c:numRef>
          </c:val>
          <c:smooth val="0"/>
          <c:extLst>
            <c:ext xmlns:c16="http://schemas.microsoft.com/office/drawing/2014/chart" uri="{C3380CC4-5D6E-409C-BE32-E72D297353CC}">
              <c16:uniqueId val="{00000000-7CF3-7046-BC9E-9CAFF4E097C7}"/>
            </c:ext>
          </c:extLst>
        </c:ser>
        <c:dLbls>
          <c:showLegendKey val="0"/>
          <c:showVal val="0"/>
          <c:showCatName val="0"/>
          <c:showSerName val="0"/>
          <c:showPercent val="0"/>
          <c:showBubbleSize val="0"/>
        </c:dLbls>
        <c:marker val="1"/>
        <c:smooth val="0"/>
        <c:axId val="425171168"/>
        <c:axId val="438800672"/>
      </c:lineChart>
      <c:lineChart>
        <c:grouping val="standard"/>
        <c:varyColors val="0"/>
        <c:ser>
          <c:idx val="1"/>
          <c:order val="1"/>
          <c:tx>
            <c:v>Apjoms</c:v>
          </c:tx>
          <c:spPr>
            <a:ln w="28575" cap="rnd">
              <a:solidFill>
                <a:schemeClr val="accent2"/>
              </a:solidFill>
              <a:round/>
            </a:ln>
            <a:effectLst/>
          </c:spPr>
          <c:marker>
            <c:symbol val="none"/>
          </c:marker>
          <c:val>
            <c:numRef>
              <c:f>Total!$C$52:$W$52</c:f>
              <c:numCache>
                <c:formatCode>#,##0</c:formatCode>
                <c:ptCount val="21"/>
                <c:pt idx="0">
                  <c:v>3253.0651129999997</c:v>
                </c:pt>
                <c:pt idx="1">
                  <c:v>4048.1673200000005</c:v>
                </c:pt>
                <c:pt idx="2">
                  <c:v>4778.5213720000002</c:v>
                </c:pt>
                <c:pt idx="3">
                  <c:v>5917.3341329999994</c:v>
                </c:pt>
                <c:pt idx="4">
                  <c:v>6740.0960410000007</c:v>
                </c:pt>
                <c:pt idx="5">
                  <c:v>5392.8118020000002</c:v>
                </c:pt>
                <c:pt idx="6">
                  <c:v>7058.3217930000001</c:v>
                </c:pt>
                <c:pt idx="7">
                  <c:v>9173.2225770000005</c:v>
                </c:pt>
                <c:pt idx="8">
                  <c:v>10624.882497999999</c:v>
                </c:pt>
                <c:pt idx="9">
                  <c:v>10449.875296</c:v>
                </c:pt>
                <c:pt idx="10">
                  <c:v>10702.433113000001</c:v>
                </c:pt>
                <c:pt idx="11">
                  <c:v>10828.747744</c:v>
                </c:pt>
                <c:pt idx="12">
                  <c:v>11111.716221999999</c:v>
                </c:pt>
                <c:pt idx="13">
                  <c:v>12469.360909999999</c:v>
                </c:pt>
                <c:pt idx="14">
                  <c:v>13703.292987999999</c:v>
                </c:pt>
                <c:pt idx="15">
                  <c:v>14034.713836999999</c:v>
                </c:pt>
                <c:pt idx="16">
                  <c:v>14266.070927999999</c:v>
                </c:pt>
                <c:pt idx="17">
                  <c:v>17650.531874</c:v>
                </c:pt>
                <c:pt idx="18">
                  <c:v>22954.75993</c:v>
                </c:pt>
                <c:pt idx="19">
                  <c:v>20954.485763000001</c:v>
                </c:pt>
                <c:pt idx="20">
                  <c:v>18914.207579999998</c:v>
                </c:pt>
              </c:numCache>
            </c:numRef>
          </c:val>
          <c:smooth val="0"/>
          <c:extLst>
            <c:ext xmlns:c16="http://schemas.microsoft.com/office/drawing/2014/chart" uri="{C3380CC4-5D6E-409C-BE32-E72D297353CC}">
              <c16:uniqueId val="{00000001-7CF3-7046-BC9E-9CAFF4E097C7}"/>
            </c:ext>
          </c:extLst>
        </c:ser>
        <c:dLbls>
          <c:showLegendKey val="0"/>
          <c:showVal val="0"/>
          <c:showCatName val="0"/>
          <c:showSerName val="0"/>
          <c:showPercent val="0"/>
          <c:showBubbleSize val="0"/>
        </c:dLbls>
        <c:marker val="1"/>
        <c:smooth val="0"/>
        <c:axId val="461455424"/>
        <c:axId val="444471584"/>
      </c:lineChart>
      <c:catAx>
        <c:axId val="425171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438800672"/>
        <c:crosses val="autoZero"/>
        <c:auto val="1"/>
        <c:lblAlgn val="ctr"/>
        <c:lblOffset val="100"/>
        <c:noMultiLvlLbl val="0"/>
      </c:catAx>
      <c:valAx>
        <c:axId val="438800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425171168"/>
        <c:crosses val="autoZero"/>
        <c:crossBetween val="between"/>
      </c:valAx>
      <c:valAx>
        <c:axId val="444471584"/>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a:t>mio EUR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461455424"/>
        <c:crosses val="max"/>
        <c:crossBetween val="between"/>
      </c:valAx>
      <c:catAx>
        <c:axId val="461455424"/>
        <c:scaling>
          <c:orientation val="minMax"/>
        </c:scaling>
        <c:delete val="1"/>
        <c:axPos val="b"/>
        <c:majorTickMark val="out"/>
        <c:minorTickMark val="none"/>
        <c:tickLblPos val="nextTo"/>
        <c:crossAx val="44447158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lv-LV" sz="1600" b="1"/>
              <a:t>Pakalpojumu eksporta apjoms</a:t>
            </a:r>
            <a:endParaRPr lang="en-US" sz="1600" b="1"/>
          </a:p>
        </c:rich>
      </c:tx>
      <c:overlay val="0"/>
    </c:title>
    <c:autoTitleDeleted val="0"/>
    <c:plotArea>
      <c:layout/>
      <c:lineChart>
        <c:grouping val="standard"/>
        <c:varyColors val="0"/>
        <c:ser>
          <c:idx val="2"/>
          <c:order val="0"/>
          <c:tx>
            <c:v>Igaunija</c:v>
          </c:tx>
          <c:spPr>
            <a:ln w="28575">
              <a:solidFill>
                <a:schemeClr val="accent1">
                  <a:lumMod val="75000"/>
                </a:schemeClr>
              </a:solidFill>
            </a:ln>
          </c:spPr>
          <c:marker>
            <c:symbol val="none"/>
          </c:marker>
          <c:cat>
            <c:numRef>
              <c:f>Lithuania!$B$1:$V$1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Estonia!$B$3:$V$3</c:f>
              <c:numCache>
                <c:formatCode>#,##0</c:formatCode>
                <c:ptCount val="21"/>
                <c:pt idx="0">
                  <c:v>2450.1999999999998</c:v>
                </c:pt>
                <c:pt idx="1">
                  <c:v>2795.4</c:v>
                </c:pt>
                <c:pt idx="2">
                  <c:v>3038.4</c:v>
                </c:pt>
                <c:pt idx="3">
                  <c:v>3428.1</c:v>
                </c:pt>
                <c:pt idx="4">
                  <c:v>3875</c:v>
                </c:pt>
                <c:pt idx="5">
                  <c:v>3306</c:v>
                </c:pt>
                <c:pt idx="6">
                  <c:v>3571</c:v>
                </c:pt>
                <c:pt idx="7">
                  <c:v>4085.7</c:v>
                </c:pt>
                <c:pt idx="8">
                  <c:v>4465.3</c:v>
                </c:pt>
                <c:pt idx="9">
                  <c:v>4992.2</c:v>
                </c:pt>
                <c:pt idx="10">
                  <c:v>5386.7</c:v>
                </c:pt>
                <c:pt idx="11">
                  <c:v>5283.3</c:v>
                </c:pt>
                <c:pt idx="12">
                  <c:v>5511.9</c:v>
                </c:pt>
                <c:pt idx="13">
                  <c:v>6104.4</c:v>
                </c:pt>
                <c:pt idx="14">
                  <c:v>6681.6</c:v>
                </c:pt>
                <c:pt idx="15">
                  <c:v>7188.2</c:v>
                </c:pt>
                <c:pt idx="16">
                  <c:v>5708.8</c:v>
                </c:pt>
                <c:pt idx="17">
                  <c:v>8602.7000000000007</c:v>
                </c:pt>
                <c:pt idx="18">
                  <c:v>11023.7</c:v>
                </c:pt>
                <c:pt idx="19">
                  <c:v>11719.1</c:v>
                </c:pt>
                <c:pt idx="20">
                  <c:v>12488.5</c:v>
                </c:pt>
              </c:numCache>
            </c:numRef>
          </c:val>
          <c:smooth val="0"/>
          <c:extLst>
            <c:ext xmlns:c16="http://schemas.microsoft.com/office/drawing/2014/chart" uri="{C3380CC4-5D6E-409C-BE32-E72D297353CC}">
              <c16:uniqueId val="{00000000-2A29-EC41-91E0-9A319C8E857F}"/>
            </c:ext>
          </c:extLst>
        </c:ser>
        <c:ser>
          <c:idx val="0"/>
          <c:order val="1"/>
          <c:tx>
            <c:v>Lietuva</c:v>
          </c:tx>
          <c:spPr>
            <a:ln w="28575">
              <a:solidFill>
                <a:schemeClr val="accent3"/>
              </a:solidFill>
            </a:ln>
          </c:spPr>
          <c:marker>
            <c:symbol val="none"/>
          </c:marker>
          <c:cat>
            <c:numRef>
              <c:f>Lithuania!$B$1:$V$1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Lithuania!$B$3:$V$3</c:f>
              <c:numCache>
                <c:formatCode>#,##0</c:formatCode>
                <c:ptCount val="21"/>
                <c:pt idx="0">
                  <c:v>2228.9</c:v>
                </c:pt>
                <c:pt idx="1">
                  <c:v>2448.1999999999998</c:v>
                </c:pt>
                <c:pt idx="2">
                  <c:v>2883.7</c:v>
                </c:pt>
                <c:pt idx="3">
                  <c:v>3089.9</c:v>
                </c:pt>
                <c:pt idx="4">
                  <c:v>3446.4</c:v>
                </c:pt>
                <c:pt idx="5">
                  <c:v>2934</c:v>
                </c:pt>
                <c:pt idx="6">
                  <c:v>3422.9</c:v>
                </c:pt>
                <c:pt idx="7">
                  <c:v>4000.4</c:v>
                </c:pt>
                <c:pt idx="8">
                  <c:v>4792.8999999999996</c:v>
                </c:pt>
                <c:pt idx="9">
                  <c:v>5390.2</c:v>
                </c:pt>
                <c:pt idx="10">
                  <c:v>5883.7</c:v>
                </c:pt>
                <c:pt idx="11">
                  <c:v>6030.9</c:v>
                </c:pt>
                <c:pt idx="12">
                  <c:v>6815.1</c:v>
                </c:pt>
                <c:pt idx="13">
                  <c:v>8353.4</c:v>
                </c:pt>
                <c:pt idx="14">
                  <c:v>9692.7999999999993</c:v>
                </c:pt>
                <c:pt idx="15">
                  <c:v>11871.3</c:v>
                </c:pt>
                <c:pt idx="16">
                  <c:v>10903.2</c:v>
                </c:pt>
                <c:pt idx="17">
                  <c:v>13572.1</c:v>
                </c:pt>
                <c:pt idx="18">
                  <c:v>17411.8</c:v>
                </c:pt>
                <c:pt idx="19">
                  <c:v>19825.2</c:v>
                </c:pt>
                <c:pt idx="20">
                  <c:v>22362</c:v>
                </c:pt>
              </c:numCache>
            </c:numRef>
          </c:val>
          <c:smooth val="0"/>
          <c:extLst>
            <c:ext xmlns:c16="http://schemas.microsoft.com/office/drawing/2014/chart" uri="{C3380CC4-5D6E-409C-BE32-E72D297353CC}">
              <c16:uniqueId val="{00000001-2A29-EC41-91E0-9A319C8E857F}"/>
            </c:ext>
          </c:extLst>
        </c:ser>
        <c:ser>
          <c:idx val="1"/>
          <c:order val="2"/>
          <c:tx>
            <c:v>Latvija</c:v>
          </c:tx>
          <c:spPr>
            <a:ln w="28575" cmpd="dbl"/>
          </c:spPr>
          <c:marker>
            <c:symbol val="none"/>
          </c:marker>
          <c:cat>
            <c:numRef>
              <c:f>Lithuania!$B$1:$V$1</c:f>
              <c:numCache>
                <c:formatCode>General</c:formatCode>
                <c:ptCount val="21"/>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numCache>
            </c:numRef>
          </c:cat>
          <c:val>
            <c:numRef>
              <c:f>Latvia!$B$3:$V$3</c:f>
              <c:numCache>
                <c:formatCode>#,##0</c:formatCode>
                <c:ptCount val="21"/>
                <c:pt idx="0">
                  <c:v>1628</c:v>
                </c:pt>
                <c:pt idx="1">
                  <c:v>1990</c:v>
                </c:pt>
                <c:pt idx="2">
                  <c:v>2412</c:v>
                </c:pt>
                <c:pt idx="3">
                  <c:v>3179</c:v>
                </c:pt>
                <c:pt idx="4">
                  <c:v>3659</c:v>
                </c:pt>
                <c:pt idx="5">
                  <c:v>3153</c:v>
                </c:pt>
                <c:pt idx="6">
                  <c:v>3050</c:v>
                </c:pt>
                <c:pt idx="7">
                  <c:v>3471</c:v>
                </c:pt>
                <c:pt idx="8">
                  <c:v>3767</c:v>
                </c:pt>
                <c:pt idx="9">
                  <c:v>3900</c:v>
                </c:pt>
                <c:pt idx="10">
                  <c:v>4125</c:v>
                </c:pt>
                <c:pt idx="11">
                  <c:v>4421</c:v>
                </c:pt>
                <c:pt idx="12">
                  <c:v>4674</c:v>
                </c:pt>
                <c:pt idx="13">
                  <c:v>5062</c:v>
                </c:pt>
                <c:pt idx="14">
                  <c:v>5420</c:v>
                </c:pt>
                <c:pt idx="15">
                  <c:v>5727</c:v>
                </c:pt>
                <c:pt idx="16">
                  <c:v>4859</c:v>
                </c:pt>
                <c:pt idx="17">
                  <c:v>5348</c:v>
                </c:pt>
                <c:pt idx="18">
                  <c:v>7258</c:v>
                </c:pt>
                <c:pt idx="19">
                  <c:v>7510</c:v>
                </c:pt>
                <c:pt idx="20">
                  <c:v>7728</c:v>
                </c:pt>
              </c:numCache>
            </c:numRef>
          </c:val>
          <c:smooth val="0"/>
          <c:extLst>
            <c:ext xmlns:c16="http://schemas.microsoft.com/office/drawing/2014/chart" uri="{C3380CC4-5D6E-409C-BE32-E72D297353CC}">
              <c16:uniqueId val="{00000002-2A29-EC41-91E0-9A319C8E857F}"/>
            </c:ext>
          </c:extLst>
        </c:ser>
        <c:dLbls>
          <c:showLegendKey val="0"/>
          <c:showVal val="0"/>
          <c:showCatName val="0"/>
          <c:showSerName val="0"/>
          <c:showPercent val="0"/>
          <c:showBubbleSize val="0"/>
        </c:dLbls>
        <c:smooth val="0"/>
        <c:axId val="2049800680"/>
        <c:axId val="2049803656"/>
      </c:lineChart>
      <c:catAx>
        <c:axId val="2049800680"/>
        <c:scaling>
          <c:orientation val="minMax"/>
        </c:scaling>
        <c:delete val="0"/>
        <c:axPos val="b"/>
        <c:numFmt formatCode="General" sourceLinked="1"/>
        <c:majorTickMark val="none"/>
        <c:minorTickMark val="none"/>
        <c:tickLblPos val="nextTo"/>
        <c:crossAx val="2049803656"/>
        <c:crosses val="autoZero"/>
        <c:auto val="1"/>
        <c:lblAlgn val="ctr"/>
        <c:lblOffset val="100"/>
        <c:noMultiLvlLbl val="0"/>
      </c:catAx>
      <c:valAx>
        <c:axId val="2049803656"/>
        <c:scaling>
          <c:orientation val="minMax"/>
        </c:scaling>
        <c:delete val="0"/>
        <c:axPos val="l"/>
        <c:majorGridlines/>
        <c:title>
          <c:tx>
            <c:rich>
              <a:bodyPr/>
              <a:lstStyle/>
              <a:p>
                <a:pPr>
                  <a:defRPr/>
                </a:pPr>
                <a:r>
                  <a:rPr lang="en-GB" b="0"/>
                  <a:t>EUR, milj.</a:t>
                </a:r>
              </a:p>
            </c:rich>
          </c:tx>
          <c:overlay val="0"/>
        </c:title>
        <c:numFmt formatCode="#,##0" sourceLinked="1"/>
        <c:majorTickMark val="none"/>
        <c:minorTickMark val="none"/>
        <c:tickLblPos val="nextTo"/>
        <c:spPr>
          <a:ln w="9525">
            <a:noFill/>
          </a:ln>
        </c:spPr>
        <c:crossAx val="2049800680"/>
        <c:crosses val="autoZero"/>
        <c:crossBetween val="between"/>
        <c:majorUnit val="4000"/>
      </c:valAx>
    </c:plotArea>
    <c:legend>
      <c:legendPos val="b"/>
      <c:overlay val="0"/>
    </c:legend>
    <c:plotVisOnly val="1"/>
    <c:dispBlanksAs val="gap"/>
    <c:showDLblsOverMax val="0"/>
  </c:chart>
  <c:spPr>
    <a:ln>
      <a:noFill/>
    </a:ln>
  </c:spPr>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sz="1200" b="1"/>
              <a:t>IKT pakalpojumu īpatsvars pakalpojumu eksportā</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Igaunija</c:v>
          </c:tx>
          <c:spPr>
            <a:ln w="31750" cap="rnd">
              <a:solidFill>
                <a:schemeClr val="accent1"/>
              </a:solidFill>
              <a:round/>
            </a:ln>
            <a:effectLst/>
          </c:spPr>
          <c:marker>
            <c:symbol val="none"/>
          </c:marker>
          <c:cat>
            <c:strRef>
              <c:f>ICT_Data!$F$15:$V$15</c:f>
              <c:strCach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strCache>
            </c:strRef>
          </c:cat>
          <c:val>
            <c:numRef>
              <c:f>ICT_Data!$F$16:$V$16</c:f>
              <c:numCache>
                <c:formatCode>0.0%</c:formatCode>
                <c:ptCount val="17"/>
                <c:pt idx="0">
                  <c:v>6.2064516129032257E-2</c:v>
                </c:pt>
                <c:pt idx="1">
                  <c:v>8.0308529945553542E-2</c:v>
                </c:pt>
                <c:pt idx="2">
                  <c:v>8.5018202184262121E-2</c:v>
                </c:pt>
                <c:pt idx="3">
                  <c:v>8.1797488802408405E-2</c:v>
                </c:pt>
                <c:pt idx="4">
                  <c:v>8.2905963765032578E-2</c:v>
                </c:pt>
                <c:pt idx="5">
                  <c:v>8.7035775810264018E-2</c:v>
                </c:pt>
                <c:pt idx="6">
                  <c:v>9.074201273506971E-2</c:v>
                </c:pt>
                <c:pt idx="7">
                  <c:v>8.6991085117256256E-2</c:v>
                </c:pt>
                <c:pt idx="8">
                  <c:v>9.4649757796767015E-2</c:v>
                </c:pt>
                <c:pt idx="9">
                  <c:v>0.10585806958914883</c:v>
                </c:pt>
                <c:pt idx="10">
                  <c:v>0.12220126915708812</c:v>
                </c:pt>
                <c:pt idx="11">
                  <c:v>0.12962911438190367</c:v>
                </c:pt>
                <c:pt idx="12">
                  <c:v>0.1733113789237668</c:v>
                </c:pt>
                <c:pt idx="13">
                  <c:v>0.20822532460739068</c:v>
                </c:pt>
                <c:pt idx="14">
                  <c:v>0.21913695038870792</c:v>
                </c:pt>
                <c:pt idx="15">
                  <c:v>0.23459139353704633</c:v>
                </c:pt>
                <c:pt idx="16">
                  <c:v>0.25687632622012252</c:v>
                </c:pt>
              </c:numCache>
            </c:numRef>
          </c:val>
          <c:smooth val="0"/>
          <c:extLst>
            <c:ext xmlns:c16="http://schemas.microsoft.com/office/drawing/2014/chart" uri="{C3380CC4-5D6E-409C-BE32-E72D297353CC}">
              <c16:uniqueId val="{00000000-0D4F-8749-9C7C-1718D5DE8DC4}"/>
            </c:ext>
          </c:extLst>
        </c:ser>
        <c:ser>
          <c:idx val="2"/>
          <c:order val="1"/>
          <c:tx>
            <c:v>Lietuva</c:v>
          </c:tx>
          <c:spPr>
            <a:ln w="31750" cap="rnd">
              <a:solidFill>
                <a:schemeClr val="accent3"/>
              </a:solidFill>
              <a:round/>
            </a:ln>
            <a:effectLst/>
          </c:spPr>
          <c:marker>
            <c:symbol val="none"/>
          </c:marker>
          <c:cat>
            <c:strRef>
              <c:f>ICT_Data!$F$15:$V$15</c:f>
              <c:strCach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strCache>
            </c:strRef>
          </c:cat>
          <c:val>
            <c:numRef>
              <c:f>ICT_Data!$F$18:$V$18</c:f>
              <c:numCache>
                <c:formatCode>0.0%</c:formatCode>
                <c:ptCount val="17"/>
                <c:pt idx="0">
                  <c:v>2.698467966573816E-2</c:v>
                </c:pt>
                <c:pt idx="1">
                  <c:v>3.25494205862304E-2</c:v>
                </c:pt>
                <c:pt idx="2">
                  <c:v>3.0383592859855677E-2</c:v>
                </c:pt>
                <c:pt idx="3">
                  <c:v>2.7597240275972403E-2</c:v>
                </c:pt>
                <c:pt idx="4">
                  <c:v>3.0607773999040248E-2</c:v>
                </c:pt>
                <c:pt idx="5">
                  <c:v>2.9145486252829207E-2</c:v>
                </c:pt>
                <c:pt idx="6">
                  <c:v>3.6439655318931966E-2</c:v>
                </c:pt>
                <c:pt idx="7">
                  <c:v>4.0010612014790503E-2</c:v>
                </c:pt>
                <c:pt idx="8">
                  <c:v>4.3990550395445409E-2</c:v>
                </c:pt>
                <c:pt idx="9">
                  <c:v>5.8646778557234179E-2</c:v>
                </c:pt>
                <c:pt idx="10">
                  <c:v>5.8352591614394198E-2</c:v>
                </c:pt>
                <c:pt idx="11">
                  <c:v>5.7365242222839959E-2</c:v>
                </c:pt>
                <c:pt idx="12">
                  <c:v>8.7754053855748762E-2</c:v>
                </c:pt>
                <c:pt idx="13">
                  <c:v>9.1422845396069874E-2</c:v>
                </c:pt>
                <c:pt idx="14">
                  <c:v>0.10055249888006984</c:v>
                </c:pt>
                <c:pt idx="15">
                  <c:v>0.10813510078082442</c:v>
                </c:pt>
                <c:pt idx="16">
                  <c:v>0.11454699937393793</c:v>
                </c:pt>
              </c:numCache>
            </c:numRef>
          </c:val>
          <c:smooth val="0"/>
          <c:extLst>
            <c:ext xmlns:c16="http://schemas.microsoft.com/office/drawing/2014/chart" uri="{C3380CC4-5D6E-409C-BE32-E72D297353CC}">
              <c16:uniqueId val="{00000001-0D4F-8749-9C7C-1718D5DE8DC4}"/>
            </c:ext>
          </c:extLst>
        </c:ser>
        <c:ser>
          <c:idx val="1"/>
          <c:order val="2"/>
          <c:tx>
            <c:v>Latvija</c:v>
          </c:tx>
          <c:spPr>
            <a:ln w="31750" cap="rnd" cmpd="dbl">
              <a:solidFill>
                <a:schemeClr val="accent2"/>
              </a:solidFill>
              <a:round/>
            </a:ln>
            <a:effectLst/>
          </c:spPr>
          <c:marker>
            <c:symbol val="none"/>
          </c:marker>
          <c:cat>
            <c:strRef>
              <c:f>ICT_Data!$F$15:$V$15</c:f>
              <c:strCach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strCache>
            </c:strRef>
          </c:cat>
          <c:val>
            <c:numRef>
              <c:f>ICT_Data!$F$17:$V$17</c:f>
              <c:numCache>
                <c:formatCode>0.0%</c:formatCode>
                <c:ptCount val="17"/>
                <c:pt idx="0">
                  <c:v>4.0994807324405573E-2</c:v>
                </c:pt>
                <c:pt idx="1">
                  <c:v>4.7890897557881382E-2</c:v>
                </c:pt>
                <c:pt idx="2">
                  <c:v>5.2786885245901638E-2</c:v>
                </c:pt>
                <c:pt idx="3">
                  <c:v>5.3586862575626622E-2</c:v>
                </c:pt>
                <c:pt idx="4">
                  <c:v>6.318024953543934E-2</c:v>
                </c:pt>
                <c:pt idx="5">
                  <c:v>7.2051282051282056E-2</c:v>
                </c:pt>
                <c:pt idx="6">
                  <c:v>7.054545454545455E-2</c:v>
                </c:pt>
                <c:pt idx="7">
                  <c:v>8.1655733996833291E-2</c:v>
                </c:pt>
                <c:pt idx="8">
                  <c:v>0.11382113821138211</c:v>
                </c:pt>
                <c:pt idx="9">
                  <c:v>0.12327143421572501</c:v>
                </c:pt>
                <c:pt idx="10">
                  <c:v>0.14391143911439114</c:v>
                </c:pt>
                <c:pt idx="11">
                  <c:v>0.14894360048891217</c:v>
                </c:pt>
                <c:pt idx="12">
                  <c:v>0.17616793578925705</c:v>
                </c:pt>
                <c:pt idx="13">
                  <c:v>0.18006731488406882</c:v>
                </c:pt>
                <c:pt idx="14">
                  <c:v>0.17139707908514742</c:v>
                </c:pt>
                <c:pt idx="15">
                  <c:v>0.16924101198402131</c:v>
                </c:pt>
                <c:pt idx="16">
                  <c:v>0.17585403726708074</c:v>
                </c:pt>
              </c:numCache>
            </c:numRef>
          </c:val>
          <c:smooth val="0"/>
          <c:extLst>
            <c:ext xmlns:c16="http://schemas.microsoft.com/office/drawing/2014/chart" uri="{C3380CC4-5D6E-409C-BE32-E72D297353CC}">
              <c16:uniqueId val="{00000002-0D4F-8749-9C7C-1718D5DE8DC4}"/>
            </c:ext>
          </c:extLst>
        </c:ser>
        <c:dLbls>
          <c:showLegendKey val="0"/>
          <c:showVal val="0"/>
          <c:showCatName val="0"/>
          <c:showSerName val="0"/>
          <c:showPercent val="0"/>
          <c:showBubbleSize val="0"/>
        </c:dLbls>
        <c:smooth val="0"/>
        <c:axId val="283953712"/>
        <c:axId val="213143920"/>
      </c:lineChart>
      <c:catAx>
        <c:axId val="28395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213143920"/>
        <c:crosses val="autoZero"/>
        <c:auto val="1"/>
        <c:lblAlgn val="ctr"/>
        <c:lblOffset val="100"/>
        <c:noMultiLvlLbl val="0"/>
      </c:catAx>
      <c:valAx>
        <c:axId val="213143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2839537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sz="1200" b="1">
                <a:latin typeface="Times New Roman" panose="02020603050405020304" pitchFamily="18" charset="0"/>
                <a:cs typeface="Times New Roman" panose="02020603050405020304" pitchFamily="18" charset="0"/>
              </a:rPr>
              <a:t>Finanšu pakalpojumu eksports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Igaunija</c:v>
          </c:tx>
          <c:spPr>
            <a:ln w="31750" cap="rnd">
              <a:solidFill>
                <a:schemeClr val="accent1"/>
              </a:solidFill>
              <a:round/>
            </a:ln>
            <a:effectLst/>
          </c:spPr>
          <c:marker>
            <c:symbol val="none"/>
          </c:marker>
          <c:cat>
            <c:strRef>
              <c:f>Data!$F$98:$V$98</c:f>
              <c:strCach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strCache>
            </c:strRef>
          </c:cat>
          <c:val>
            <c:numRef>
              <c:f>Data!$F$99:$V$99</c:f>
              <c:numCache>
                <c:formatCode>#\ ##0.0</c:formatCode>
                <c:ptCount val="17"/>
                <c:pt idx="0">
                  <c:v>133</c:v>
                </c:pt>
                <c:pt idx="1">
                  <c:v>80.7</c:v>
                </c:pt>
                <c:pt idx="2">
                  <c:v>96.5</c:v>
                </c:pt>
                <c:pt idx="3">
                  <c:v>87.8</c:v>
                </c:pt>
                <c:pt idx="4">
                  <c:v>85.2</c:v>
                </c:pt>
                <c:pt idx="5">
                  <c:v>73.400000000000006</c:v>
                </c:pt>
                <c:pt idx="6" formatCode="#\ ##0.##########">
                  <c:v>99.3</c:v>
                </c:pt>
                <c:pt idx="7" formatCode="#\ ##0.##########">
                  <c:v>91.6</c:v>
                </c:pt>
                <c:pt idx="8" formatCode="#\ ##0.##########">
                  <c:v>125.1</c:v>
                </c:pt>
                <c:pt idx="9" formatCode="#\ ##0.##########">
                  <c:v>121.4</c:v>
                </c:pt>
                <c:pt idx="10" formatCode="#\ ##0.##########">
                  <c:v>60.5</c:v>
                </c:pt>
                <c:pt idx="11" formatCode="#\ ##0.##########">
                  <c:v>68.599999999999994</c:v>
                </c:pt>
                <c:pt idx="12" formatCode="#\ ##0.##########">
                  <c:v>78.599999999999994</c:v>
                </c:pt>
                <c:pt idx="13" formatCode="#\ ##0.##########">
                  <c:v>112.2</c:v>
                </c:pt>
                <c:pt idx="14" formatCode="#\ ##0.##########">
                  <c:v>135.6</c:v>
                </c:pt>
                <c:pt idx="15" formatCode="#\ ##0.##########">
                  <c:v>200.9</c:v>
                </c:pt>
                <c:pt idx="16" formatCode="#\ ##0.##########">
                  <c:v>182.3</c:v>
                </c:pt>
              </c:numCache>
            </c:numRef>
          </c:val>
          <c:smooth val="0"/>
          <c:extLst>
            <c:ext xmlns:c16="http://schemas.microsoft.com/office/drawing/2014/chart" uri="{C3380CC4-5D6E-409C-BE32-E72D297353CC}">
              <c16:uniqueId val="{00000000-A10B-2E4E-B6BF-7BA66931FD8D}"/>
            </c:ext>
          </c:extLst>
        </c:ser>
        <c:ser>
          <c:idx val="2"/>
          <c:order val="1"/>
          <c:tx>
            <c:v>Lietuva</c:v>
          </c:tx>
          <c:spPr>
            <a:ln w="31750" cap="rnd">
              <a:solidFill>
                <a:schemeClr val="accent3"/>
              </a:solidFill>
              <a:round/>
            </a:ln>
            <a:effectLst/>
          </c:spPr>
          <c:marker>
            <c:symbol val="none"/>
          </c:marker>
          <c:cat>
            <c:strRef>
              <c:f>Data!$F$98:$V$98</c:f>
              <c:strCach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strCache>
            </c:strRef>
          </c:cat>
          <c:val>
            <c:numRef>
              <c:f>Data!$F$101:$V$101</c:f>
              <c:numCache>
                <c:formatCode>#\ ##0.0</c:formatCode>
                <c:ptCount val="17"/>
                <c:pt idx="0">
                  <c:v>65</c:v>
                </c:pt>
                <c:pt idx="1">
                  <c:v>43.4</c:v>
                </c:pt>
                <c:pt idx="2">
                  <c:v>47.2</c:v>
                </c:pt>
                <c:pt idx="3">
                  <c:v>66.900000000000006</c:v>
                </c:pt>
                <c:pt idx="4">
                  <c:v>49</c:v>
                </c:pt>
                <c:pt idx="5">
                  <c:v>61.3</c:v>
                </c:pt>
                <c:pt idx="6" formatCode="#\ ##0.##########">
                  <c:v>65.599999999999994</c:v>
                </c:pt>
                <c:pt idx="7">
                  <c:v>78</c:v>
                </c:pt>
                <c:pt idx="8" formatCode="#\ ##0.##########">
                  <c:v>96.9</c:v>
                </c:pt>
                <c:pt idx="9">
                  <c:v>122</c:v>
                </c:pt>
                <c:pt idx="10" formatCode="#\ ##0.##########">
                  <c:v>155.80000000000001</c:v>
                </c:pt>
                <c:pt idx="11" formatCode="#\ ##0.##########">
                  <c:v>196.6</c:v>
                </c:pt>
                <c:pt idx="12" formatCode="#\ ##0.##########">
                  <c:v>232.2</c:v>
                </c:pt>
                <c:pt idx="13" formatCode="#\ ##0.##########">
                  <c:v>579.9</c:v>
                </c:pt>
                <c:pt idx="14" formatCode="#\ ##0.##########">
                  <c:v>803.5</c:v>
                </c:pt>
                <c:pt idx="15" formatCode="#\ ##0.##########">
                  <c:v>1378.6</c:v>
                </c:pt>
                <c:pt idx="16" formatCode="#\ ##0.##########">
                  <c:v>1715.1</c:v>
                </c:pt>
              </c:numCache>
            </c:numRef>
          </c:val>
          <c:smooth val="0"/>
          <c:extLst>
            <c:ext xmlns:c16="http://schemas.microsoft.com/office/drawing/2014/chart" uri="{C3380CC4-5D6E-409C-BE32-E72D297353CC}">
              <c16:uniqueId val="{00000001-A10B-2E4E-B6BF-7BA66931FD8D}"/>
            </c:ext>
          </c:extLst>
        </c:ser>
        <c:ser>
          <c:idx val="1"/>
          <c:order val="2"/>
          <c:tx>
            <c:v>Latvija</c:v>
          </c:tx>
          <c:spPr>
            <a:ln w="31750" cap="rnd" cmpd="dbl">
              <a:solidFill>
                <a:schemeClr val="accent2"/>
              </a:solidFill>
              <a:round/>
            </a:ln>
            <a:effectLst/>
          </c:spPr>
          <c:marker>
            <c:symbol val="none"/>
          </c:marker>
          <c:cat>
            <c:strRef>
              <c:f>Data!$F$98:$V$98</c:f>
              <c:strCach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strCache>
            </c:strRef>
          </c:cat>
          <c:val>
            <c:numRef>
              <c:f>Data!$F$100:$V$100</c:f>
              <c:numCache>
                <c:formatCode>#\ ##0.0</c:formatCode>
                <c:ptCount val="17"/>
                <c:pt idx="0">
                  <c:v>610</c:v>
                </c:pt>
                <c:pt idx="1">
                  <c:v>451</c:v>
                </c:pt>
                <c:pt idx="2">
                  <c:v>332</c:v>
                </c:pt>
                <c:pt idx="3">
                  <c:v>380</c:v>
                </c:pt>
                <c:pt idx="4">
                  <c:v>358</c:v>
                </c:pt>
                <c:pt idx="5">
                  <c:v>363</c:v>
                </c:pt>
                <c:pt idx="6">
                  <c:v>416</c:v>
                </c:pt>
                <c:pt idx="7">
                  <c:v>463</c:v>
                </c:pt>
                <c:pt idx="8">
                  <c:v>444</c:v>
                </c:pt>
                <c:pt idx="9">
                  <c:v>370</c:v>
                </c:pt>
                <c:pt idx="10">
                  <c:v>303</c:v>
                </c:pt>
                <c:pt idx="11">
                  <c:v>202</c:v>
                </c:pt>
                <c:pt idx="12">
                  <c:v>145</c:v>
                </c:pt>
                <c:pt idx="13">
                  <c:v>185</c:v>
                </c:pt>
                <c:pt idx="14">
                  <c:v>208</c:v>
                </c:pt>
                <c:pt idx="15">
                  <c:v>174</c:v>
                </c:pt>
                <c:pt idx="16">
                  <c:v>179</c:v>
                </c:pt>
              </c:numCache>
            </c:numRef>
          </c:val>
          <c:smooth val="0"/>
          <c:extLst>
            <c:ext xmlns:c16="http://schemas.microsoft.com/office/drawing/2014/chart" uri="{C3380CC4-5D6E-409C-BE32-E72D297353CC}">
              <c16:uniqueId val="{00000002-A10B-2E4E-B6BF-7BA66931FD8D}"/>
            </c:ext>
          </c:extLst>
        </c:ser>
        <c:dLbls>
          <c:showLegendKey val="0"/>
          <c:showVal val="0"/>
          <c:showCatName val="0"/>
          <c:showSerName val="0"/>
          <c:showPercent val="0"/>
          <c:showBubbleSize val="0"/>
        </c:dLbls>
        <c:smooth val="0"/>
        <c:axId val="1317007311"/>
        <c:axId val="1316592623"/>
      </c:lineChart>
      <c:catAx>
        <c:axId val="1317007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316592623"/>
        <c:crosses val="autoZero"/>
        <c:auto val="1"/>
        <c:lblAlgn val="ctr"/>
        <c:lblOffset val="100"/>
        <c:noMultiLvlLbl val="0"/>
      </c:catAx>
      <c:valAx>
        <c:axId val="13165926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a:latin typeface="Times New Roman" panose="02020603050405020304" pitchFamily="18" charset="0"/>
                    <a:cs typeface="Times New Roman" panose="02020603050405020304" pitchFamily="18" charset="0"/>
                  </a:rPr>
                  <a:t>EUR, milj.</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numFmt formatCode="#\ ##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317007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LV"/>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a:pPr>
            <a:r>
              <a:rPr lang="en-US" sz="1400" b="1"/>
              <a:t>Ārvalstu tiešās investīcijas (neto, % no IKP)</a:t>
            </a:r>
          </a:p>
        </c:rich>
      </c:tx>
      <c:layout>
        <c:manualLayout>
          <c:xMode val="edge"/>
          <c:yMode val="edge"/>
          <c:x val="0.33431769271001049"/>
          <c:y val="1.5148070737088572E-2"/>
        </c:manualLayout>
      </c:layout>
      <c:overlay val="0"/>
      <c:spPr>
        <a:noFill/>
        <a:ln w="25400">
          <a:noFill/>
        </a:ln>
      </c:spPr>
    </c:title>
    <c:autoTitleDeleted val="0"/>
    <c:plotArea>
      <c:layout>
        <c:manualLayout>
          <c:layoutTarget val="inner"/>
          <c:xMode val="edge"/>
          <c:yMode val="edge"/>
          <c:x val="7.7253192749483904E-2"/>
          <c:y val="9.4146199723757998E-2"/>
          <c:w val="0.90700938072149595"/>
          <c:h val="0.78468922437143296"/>
        </c:manualLayout>
      </c:layout>
      <c:lineChart>
        <c:grouping val="standard"/>
        <c:varyColors val="0"/>
        <c:ser>
          <c:idx val="2"/>
          <c:order val="0"/>
          <c:tx>
            <c:v>EE</c:v>
          </c:tx>
          <c:spPr>
            <a:ln w="28575">
              <a:solidFill>
                <a:schemeClr val="accent1">
                  <a:lumMod val="75000"/>
                </a:schemeClr>
              </a:solidFill>
              <a:prstDash val="solid"/>
            </a:ln>
          </c:spPr>
          <c:marker>
            <c:symbol val="none"/>
          </c:marker>
          <c:cat>
            <c:numRef>
              <c:f>Dati!$D$1:$T$1</c:f>
              <c:numCache>
                <c:formatCode>General</c:formatCod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numCache>
            </c:numRef>
          </c:cat>
          <c:val>
            <c:numRef>
              <c:f>Dati!$D$7:$T$7</c:f>
              <c:numCache>
                <c:formatCode>0.0%</c:formatCode>
                <c:ptCount val="17"/>
                <c:pt idx="0">
                  <c:v>0.38929171004097746</c:v>
                </c:pt>
                <c:pt idx="1">
                  <c:v>0.47048292941800818</c:v>
                </c:pt>
                <c:pt idx="2">
                  <c:v>0.50799766649934208</c:v>
                </c:pt>
                <c:pt idx="3">
                  <c:v>0.53292637036417612</c:v>
                </c:pt>
                <c:pt idx="4">
                  <c:v>0.53938827640352538</c:v>
                </c:pt>
                <c:pt idx="5">
                  <c:v>0.57473177757368288</c:v>
                </c:pt>
                <c:pt idx="6">
                  <c:v>0.59384452213536554</c:v>
                </c:pt>
                <c:pt idx="7">
                  <c:v>0.56294589950930229</c:v>
                </c:pt>
                <c:pt idx="8">
                  <c:v>0.57114335932218674</c:v>
                </c:pt>
                <c:pt idx="9">
                  <c:v>0.55666821570893366</c:v>
                </c:pt>
                <c:pt idx="10">
                  <c:v>0.56446470109877644</c:v>
                </c:pt>
                <c:pt idx="11">
                  <c:v>0.56100533504729189</c:v>
                </c:pt>
                <c:pt idx="12">
                  <c:v>0.68049089532041362</c:v>
                </c:pt>
                <c:pt idx="13">
                  <c:v>0.66490230860688826</c:v>
                </c:pt>
                <c:pt idx="14">
                  <c:v>0.5808307813889162</c:v>
                </c:pt>
                <c:pt idx="15">
                  <c:v>0.63003891295125658</c:v>
                </c:pt>
                <c:pt idx="16">
                  <c:v>0.55156023396549236</c:v>
                </c:pt>
              </c:numCache>
            </c:numRef>
          </c:val>
          <c:smooth val="0"/>
          <c:extLst>
            <c:ext xmlns:c16="http://schemas.microsoft.com/office/drawing/2014/chart" uri="{C3380CC4-5D6E-409C-BE32-E72D297353CC}">
              <c16:uniqueId val="{00000000-093C-FA49-AC08-D5375812C1E6}"/>
            </c:ext>
          </c:extLst>
        </c:ser>
        <c:ser>
          <c:idx val="0"/>
          <c:order val="1"/>
          <c:tx>
            <c:v>LV</c:v>
          </c:tx>
          <c:spPr>
            <a:ln w="31750" cmpd="dbl">
              <a:solidFill>
                <a:schemeClr val="accent2">
                  <a:lumMod val="75000"/>
                </a:schemeClr>
              </a:solidFill>
            </a:ln>
          </c:spPr>
          <c:marker>
            <c:symbol val="none"/>
          </c:marker>
          <c:cat>
            <c:numRef>
              <c:f>Dati!$D$1:$T$1</c:f>
              <c:numCache>
                <c:formatCode>General</c:formatCod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numCache>
            </c:numRef>
          </c:cat>
          <c:val>
            <c:numRef>
              <c:f>Dati!$D$8:$T$8</c:f>
              <c:numCache>
                <c:formatCode>0.0%</c:formatCode>
                <c:ptCount val="17"/>
                <c:pt idx="0">
                  <c:v>0.31615950126951914</c:v>
                </c:pt>
                <c:pt idx="1">
                  <c:v>0.40072582660567407</c:v>
                </c:pt>
                <c:pt idx="2">
                  <c:v>0.42322532181513983</c:v>
                </c:pt>
                <c:pt idx="3">
                  <c:v>0.45340805147561325</c:v>
                </c:pt>
                <c:pt idx="4">
                  <c:v>0.44097804982393785</c:v>
                </c:pt>
                <c:pt idx="5">
                  <c:v>0.47151884347865619</c:v>
                </c:pt>
                <c:pt idx="6">
                  <c:v>0.4815602992474935</c:v>
                </c:pt>
                <c:pt idx="7">
                  <c:v>0.49885656768150671</c:v>
                </c:pt>
                <c:pt idx="8">
                  <c:v>0.47991280992072888</c:v>
                </c:pt>
                <c:pt idx="9">
                  <c:v>0.49448247498760434</c:v>
                </c:pt>
                <c:pt idx="10">
                  <c:v>0.47241185789282997</c:v>
                </c:pt>
                <c:pt idx="11">
                  <c:v>0.47816822809212972</c:v>
                </c:pt>
                <c:pt idx="12">
                  <c:v>0.50369042201181891</c:v>
                </c:pt>
                <c:pt idx="13">
                  <c:v>0.49244512727745804</c:v>
                </c:pt>
                <c:pt idx="14">
                  <c:v>0.47997628789158919</c:v>
                </c:pt>
                <c:pt idx="15">
                  <c:v>0.47401225223760807</c:v>
                </c:pt>
                <c:pt idx="16">
                  <c:v>0.49303130689109737</c:v>
                </c:pt>
              </c:numCache>
            </c:numRef>
          </c:val>
          <c:smooth val="0"/>
          <c:extLst>
            <c:ext xmlns:c16="http://schemas.microsoft.com/office/drawing/2014/chart" uri="{C3380CC4-5D6E-409C-BE32-E72D297353CC}">
              <c16:uniqueId val="{00000001-093C-FA49-AC08-D5375812C1E6}"/>
            </c:ext>
          </c:extLst>
        </c:ser>
        <c:ser>
          <c:idx val="1"/>
          <c:order val="2"/>
          <c:tx>
            <c:v>LT</c:v>
          </c:tx>
          <c:spPr>
            <a:ln w="28575">
              <a:solidFill>
                <a:srgbClr val="92D050"/>
              </a:solidFill>
            </a:ln>
          </c:spPr>
          <c:marker>
            <c:symbol val="none"/>
          </c:marker>
          <c:cat>
            <c:numRef>
              <c:f>Dati!$D$1:$T$1</c:f>
              <c:numCache>
                <c:formatCode>General</c:formatCod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numCache>
            </c:numRef>
          </c:cat>
          <c:val>
            <c:numRef>
              <c:f>Dati!$D$9:$T$9</c:f>
              <c:numCache>
                <c:formatCode>0.0%</c:formatCode>
                <c:ptCount val="17"/>
                <c:pt idx="0">
                  <c:v>0.24539287888847755</c:v>
                </c:pt>
                <c:pt idx="1">
                  <c:v>0.30837303279144346</c:v>
                </c:pt>
                <c:pt idx="2">
                  <c:v>0.34651199780215014</c:v>
                </c:pt>
                <c:pt idx="3">
                  <c:v>0.32000811165761078</c:v>
                </c:pt>
                <c:pt idx="4">
                  <c:v>0.31529403978291476</c:v>
                </c:pt>
                <c:pt idx="5">
                  <c:v>0.32148592074324711</c:v>
                </c:pt>
                <c:pt idx="6">
                  <c:v>0.29927410251551084</c:v>
                </c:pt>
                <c:pt idx="7">
                  <c:v>0.30363214362979329</c:v>
                </c:pt>
                <c:pt idx="8">
                  <c:v>0.30443294427972706</c:v>
                </c:pt>
                <c:pt idx="9">
                  <c:v>0.30160190752839766</c:v>
                </c:pt>
                <c:pt idx="10">
                  <c:v>0.27718434557776933</c:v>
                </c:pt>
                <c:pt idx="11">
                  <c:v>0.29226104404620712</c:v>
                </c:pt>
                <c:pt idx="12">
                  <c:v>0.32841204346597808</c:v>
                </c:pt>
                <c:pt idx="13">
                  <c:v>0.326901871393109</c:v>
                </c:pt>
                <c:pt idx="14">
                  <c:v>0.33516614657070215</c:v>
                </c:pt>
                <c:pt idx="15">
                  <c:v>0.3232889929640832</c:v>
                </c:pt>
                <c:pt idx="16">
                  <c:v>0.33664414397179943</c:v>
                </c:pt>
              </c:numCache>
            </c:numRef>
          </c:val>
          <c:smooth val="0"/>
          <c:extLst>
            <c:ext xmlns:c16="http://schemas.microsoft.com/office/drawing/2014/chart" uri="{C3380CC4-5D6E-409C-BE32-E72D297353CC}">
              <c16:uniqueId val="{00000002-093C-FA49-AC08-D5375812C1E6}"/>
            </c:ext>
          </c:extLst>
        </c:ser>
        <c:dLbls>
          <c:showLegendKey val="0"/>
          <c:showVal val="0"/>
          <c:showCatName val="0"/>
          <c:showSerName val="0"/>
          <c:showPercent val="0"/>
          <c:showBubbleSize val="0"/>
        </c:dLbls>
        <c:smooth val="0"/>
        <c:axId val="-2145148248"/>
        <c:axId val="-2145151592"/>
      </c:lineChart>
      <c:catAx>
        <c:axId val="-214514824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LV"/>
          </a:p>
        </c:txPr>
        <c:crossAx val="-2145151592"/>
        <c:crosses val="autoZero"/>
        <c:auto val="1"/>
        <c:lblAlgn val="ctr"/>
        <c:lblOffset val="100"/>
        <c:tickLblSkip val="1"/>
        <c:tickMarkSkip val="1"/>
        <c:noMultiLvlLbl val="0"/>
      </c:catAx>
      <c:valAx>
        <c:axId val="-2145151592"/>
        <c:scaling>
          <c:orientation val="minMax"/>
          <c:min val="0.2"/>
        </c:scaling>
        <c:delete val="0"/>
        <c:axPos val="l"/>
        <c:majorGridlines>
          <c:spPr>
            <a:ln w="3175">
              <a:solidFill>
                <a:srgbClr val="000000"/>
              </a:solidFill>
              <a:prstDash val="solid"/>
            </a:ln>
          </c:spPr>
        </c:majorGridlines>
        <c:numFmt formatCode="0%" sourceLinked="0"/>
        <c:majorTickMark val="out"/>
        <c:minorTickMark val="none"/>
        <c:tickLblPos val="low"/>
        <c:spPr>
          <a:ln w="3175">
            <a:noFill/>
            <a:prstDash val="solid"/>
          </a:ln>
        </c:spPr>
        <c:txPr>
          <a:bodyPr rot="0" vert="horz"/>
          <a:lstStyle/>
          <a:p>
            <a:pPr>
              <a:defRPr/>
            </a:pPr>
            <a:endParaRPr lang="en-LV"/>
          </a:p>
        </c:txPr>
        <c:crossAx val="-2145148248"/>
        <c:crosses val="autoZero"/>
        <c:crossBetween val="between"/>
      </c:valAx>
      <c:spPr>
        <a:noFill/>
        <a:ln w="12700">
          <a:noFill/>
          <a:prstDash val="solid"/>
        </a:ln>
      </c:spPr>
    </c:plotArea>
    <c:legend>
      <c:legendPos val="b"/>
      <c:layout>
        <c:manualLayout>
          <c:xMode val="edge"/>
          <c:yMode val="edge"/>
          <c:x val="0.43519101361710699"/>
          <c:y val="0.93885887288147196"/>
          <c:w val="0.17925463205931599"/>
          <c:h val="4.3060933987898002E-2"/>
        </c:manualLayout>
      </c:layout>
      <c:overlay val="0"/>
      <c:spPr>
        <a:solidFill>
          <a:schemeClr val="bg1"/>
        </a:solidFill>
      </c:spPr>
    </c:legend>
    <c:plotVisOnly val="0"/>
    <c:dispBlanksAs val="gap"/>
    <c:showDLblsOverMax val="0"/>
  </c:chart>
  <c:spPr>
    <a:noFill/>
    <a:ln w="9525">
      <a:noFill/>
    </a:ln>
  </c:spPr>
  <c:txPr>
    <a:bodyPr/>
    <a:lstStyle/>
    <a:p>
      <a:pPr>
        <a:defRPr sz="1000" b="0" i="0" u="none" strike="noStrike" baseline="0">
          <a:solidFill>
            <a:srgbClr val="000000"/>
          </a:solidFill>
          <a:latin typeface="Times New Roman" panose="02020603050405020304" pitchFamily="18" charset="0"/>
          <a:ea typeface="Arial"/>
          <a:cs typeface="Times New Roman" panose="02020603050405020304" pitchFamily="18" charset="0"/>
        </a:defRPr>
      </a:pPr>
      <a:endParaRPr lang="en-LV"/>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pPr>
            <a:r>
              <a:rPr lang="en-US" sz="1400"/>
              <a:t> MFI aizdevumi privātajam sektoram, % no IKP</a:t>
            </a:r>
          </a:p>
        </c:rich>
      </c:tx>
      <c:overlay val="0"/>
    </c:title>
    <c:autoTitleDeleted val="0"/>
    <c:plotArea>
      <c:layout/>
      <c:lineChart>
        <c:grouping val="standard"/>
        <c:varyColors val="0"/>
        <c:ser>
          <c:idx val="0"/>
          <c:order val="0"/>
          <c:tx>
            <c:strRef>
              <c:f>Dati!$A$79</c:f>
              <c:strCache>
                <c:ptCount val="1"/>
                <c:pt idx="0">
                  <c:v>EE</c:v>
                </c:pt>
              </c:strCache>
            </c:strRef>
          </c:tx>
          <c:spPr>
            <a:ln w="28575"/>
          </c:spPr>
          <c:marker>
            <c:symbol val="none"/>
          </c:marker>
          <c:cat>
            <c:numRef>
              <c:f>Dati!$F$1:$S$1</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Dati!$F$79:$S$79</c:f>
              <c:numCache>
                <c:formatCode>0.0%</c:formatCode>
                <c:ptCount val="14"/>
                <c:pt idx="0">
                  <c:v>0.95714227570581611</c:v>
                </c:pt>
                <c:pt idx="1">
                  <c:v>0.80576278678047286</c:v>
                </c:pt>
                <c:pt idx="2">
                  <c:v>0.74309157055499653</c:v>
                </c:pt>
                <c:pt idx="3">
                  <c:v>0.71543374801703263</c:v>
                </c:pt>
                <c:pt idx="4">
                  <c:v>0.71002081942098449</c:v>
                </c:pt>
                <c:pt idx="5">
                  <c:v>0.75246657687200447</c:v>
                </c:pt>
                <c:pt idx="6">
                  <c:v>0.77876425255757353</c:v>
                </c:pt>
                <c:pt idx="7">
                  <c:v>0.7233890303132493</c:v>
                </c:pt>
                <c:pt idx="8">
                  <c:v>0.70238477977192348</c:v>
                </c:pt>
                <c:pt idx="9">
                  <c:v>0.67996389447915684</c:v>
                </c:pt>
                <c:pt idx="10">
                  <c:v>0.72435416539539765</c:v>
                </c:pt>
                <c:pt idx="11">
                  <c:v>0.69652405567106002</c:v>
                </c:pt>
                <c:pt idx="12">
                  <c:v>0.67750008232078762</c:v>
                </c:pt>
                <c:pt idx="13">
                  <c:v>0.70519904262617894</c:v>
                </c:pt>
              </c:numCache>
            </c:numRef>
          </c:val>
          <c:smooth val="0"/>
          <c:extLst>
            <c:ext xmlns:c16="http://schemas.microsoft.com/office/drawing/2014/chart" uri="{C3380CC4-5D6E-409C-BE32-E72D297353CC}">
              <c16:uniqueId val="{00000000-57AB-424C-B311-FD69AA90A162}"/>
            </c:ext>
          </c:extLst>
        </c:ser>
        <c:ser>
          <c:idx val="1"/>
          <c:order val="1"/>
          <c:tx>
            <c:strRef>
              <c:f>Dati!$A$80</c:f>
              <c:strCache>
                <c:ptCount val="1"/>
                <c:pt idx="0">
                  <c:v>LV</c:v>
                </c:pt>
              </c:strCache>
            </c:strRef>
          </c:tx>
          <c:spPr>
            <a:ln w="28575" cmpd="dbl">
              <a:solidFill>
                <a:srgbClr val="800000"/>
              </a:solidFill>
            </a:ln>
          </c:spPr>
          <c:marker>
            <c:symbol val="none"/>
          </c:marker>
          <c:cat>
            <c:numRef>
              <c:f>Dati!$F$1:$S$1</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Dati!$F$80:$S$80</c:f>
              <c:numCache>
                <c:formatCode>0.0%</c:formatCode>
                <c:ptCount val="14"/>
                <c:pt idx="0">
                  <c:v>1.0334505639589806</c:v>
                </c:pt>
                <c:pt idx="1">
                  <c:v>0.87632605427228671</c:v>
                </c:pt>
                <c:pt idx="2">
                  <c:v>0.70330827562538489</c:v>
                </c:pt>
                <c:pt idx="3">
                  <c:v>0.6414511069691321</c:v>
                </c:pt>
                <c:pt idx="4">
                  <c:v>0.5708518900419034</c:v>
                </c:pt>
                <c:pt idx="5">
                  <c:v>0.54497289875886001</c:v>
                </c:pt>
                <c:pt idx="6">
                  <c:v>0.55024450775975375</c:v>
                </c:pt>
                <c:pt idx="7">
                  <c:v>0.50620553405260393</c:v>
                </c:pt>
                <c:pt idx="8">
                  <c:v>0.4486136665553716</c:v>
                </c:pt>
                <c:pt idx="9">
                  <c:v>0.4183718334629824</c:v>
                </c:pt>
                <c:pt idx="10">
                  <c:v>0.40480011497281371</c:v>
                </c:pt>
                <c:pt idx="11">
                  <c:v>0.4020592371406092</c:v>
                </c:pt>
                <c:pt idx="12">
                  <c:v>0.38559877228896644</c:v>
                </c:pt>
                <c:pt idx="13">
                  <c:v>0.3586268553606079</c:v>
                </c:pt>
              </c:numCache>
            </c:numRef>
          </c:val>
          <c:smooth val="0"/>
          <c:extLst>
            <c:ext xmlns:c16="http://schemas.microsoft.com/office/drawing/2014/chart" uri="{C3380CC4-5D6E-409C-BE32-E72D297353CC}">
              <c16:uniqueId val="{00000001-57AB-424C-B311-FD69AA90A162}"/>
            </c:ext>
          </c:extLst>
        </c:ser>
        <c:ser>
          <c:idx val="2"/>
          <c:order val="2"/>
          <c:tx>
            <c:strRef>
              <c:f>Dati!$A$81</c:f>
              <c:strCache>
                <c:ptCount val="1"/>
                <c:pt idx="0">
                  <c:v>LT</c:v>
                </c:pt>
              </c:strCache>
            </c:strRef>
          </c:tx>
          <c:spPr>
            <a:ln w="28575"/>
          </c:spPr>
          <c:marker>
            <c:symbol val="none"/>
          </c:marker>
          <c:cat>
            <c:numRef>
              <c:f>Dati!$F$1:$S$1</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Dati!$F$81:$S$81</c:f>
              <c:numCache>
                <c:formatCode>0.0%</c:formatCode>
                <c:ptCount val="14"/>
                <c:pt idx="0">
                  <c:v>0.62718248660685239</c:v>
                </c:pt>
                <c:pt idx="1">
                  <c:v>0.51792290062575641</c:v>
                </c:pt>
                <c:pt idx="2">
                  <c:v>0.48765959495072259</c:v>
                </c:pt>
                <c:pt idx="3">
                  <c:v>0.4484716407638929</c:v>
                </c:pt>
                <c:pt idx="4">
                  <c:v>0.42405815968646066</c:v>
                </c:pt>
                <c:pt idx="5">
                  <c:v>0.4310816838360394</c:v>
                </c:pt>
                <c:pt idx="6">
                  <c:v>0.45800307567869725</c:v>
                </c:pt>
                <c:pt idx="7">
                  <c:v>0.43690537580485683</c:v>
                </c:pt>
                <c:pt idx="8">
                  <c:v>0.43027461836795988</c:v>
                </c:pt>
                <c:pt idx="9">
                  <c:v>0.41795967440575804</c:v>
                </c:pt>
                <c:pt idx="10">
                  <c:v>0.39431329404789855</c:v>
                </c:pt>
                <c:pt idx="11">
                  <c:v>0.39908468111157963</c:v>
                </c:pt>
                <c:pt idx="12">
                  <c:v>0.48387455433582138</c:v>
                </c:pt>
                <c:pt idx="13">
                  <c:v>0.46928697650719309</c:v>
                </c:pt>
              </c:numCache>
            </c:numRef>
          </c:val>
          <c:smooth val="0"/>
          <c:extLst>
            <c:ext xmlns:c16="http://schemas.microsoft.com/office/drawing/2014/chart" uri="{C3380CC4-5D6E-409C-BE32-E72D297353CC}">
              <c16:uniqueId val="{00000002-57AB-424C-B311-FD69AA90A162}"/>
            </c:ext>
          </c:extLst>
        </c:ser>
        <c:dLbls>
          <c:showLegendKey val="0"/>
          <c:showVal val="0"/>
          <c:showCatName val="0"/>
          <c:showSerName val="0"/>
          <c:showPercent val="0"/>
          <c:showBubbleSize val="0"/>
        </c:dLbls>
        <c:smooth val="0"/>
        <c:axId val="-2145198632"/>
        <c:axId val="-2145201704"/>
      </c:lineChart>
      <c:catAx>
        <c:axId val="-2145198632"/>
        <c:scaling>
          <c:orientation val="minMax"/>
        </c:scaling>
        <c:delete val="0"/>
        <c:axPos val="b"/>
        <c:numFmt formatCode="General" sourceLinked="1"/>
        <c:majorTickMark val="out"/>
        <c:minorTickMark val="none"/>
        <c:tickLblPos val="nextTo"/>
        <c:crossAx val="-2145201704"/>
        <c:crosses val="autoZero"/>
        <c:auto val="1"/>
        <c:lblAlgn val="ctr"/>
        <c:lblOffset val="100"/>
        <c:noMultiLvlLbl val="0"/>
      </c:catAx>
      <c:valAx>
        <c:axId val="-2145201704"/>
        <c:scaling>
          <c:orientation val="minMax"/>
        </c:scaling>
        <c:delete val="0"/>
        <c:axPos val="l"/>
        <c:majorGridlines/>
        <c:numFmt formatCode="0%" sourceLinked="0"/>
        <c:majorTickMark val="out"/>
        <c:minorTickMark val="none"/>
        <c:tickLblPos val="nextTo"/>
        <c:spPr>
          <a:ln>
            <a:noFill/>
          </a:ln>
        </c:spPr>
        <c:crossAx val="-2145198632"/>
        <c:crosses val="autoZero"/>
        <c:crossBetween val="between"/>
        <c:majorUnit val="0.3"/>
      </c:valAx>
      <c:spPr>
        <a:noFill/>
        <a:ln>
          <a:noFill/>
        </a:ln>
      </c:spPr>
    </c:plotArea>
    <c:legend>
      <c:legendPos val="b"/>
      <c:overlay val="0"/>
      <c:spPr>
        <a:solidFill>
          <a:schemeClr val="bg1"/>
        </a:solidFill>
      </c:spPr>
    </c:legend>
    <c:plotVisOnly val="1"/>
    <c:dispBlanksAs val="gap"/>
    <c:showDLblsOverMax val="0"/>
  </c:chart>
  <c:spPr>
    <a:noFill/>
  </c:spPr>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a:t>IKP uz iedzīvotāju, % no ES-27 vidējā, PPS</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Bulgārija</c:v>
          </c:tx>
          <c:spPr>
            <a:ln w="28575" cap="rnd">
              <a:solidFill>
                <a:srgbClr val="FF0000"/>
              </a:solidFill>
              <a:round/>
            </a:ln>
            <a:effectLst/>
          </c:spPr>
          <c:marker>
            <c:symbol val="none"/>
          </c:marker>
          <c:cat>
            <c:strRef>
              <c:f>'Sheet 1'!$I$42:$R$42</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'Sheet 1'!$I$51:$R$51</c:f>
              <c:numCache>
                <c:formatCode>0</c:formatCode>
                <c:ptCount val="10"/>
                <c:pt idx="0">
                  <c:v>48.9</c:v>
                </c:pt>
                <c:pt idx="1">
                  <c:v>50.6</c:v>
                </c:pt>
                <c:pt idx="2">
                  <c:v>51.8</c:v>
                </c:pt>
                <c:pt idx="3">
                  <c:v>53.3</c:v>
                </c:pt>
                <c:pt idx="4">
                  <c:v>55.1</c:v>
                </c:pt>
                <c:pt idx="5">
                  <c:v>57.4</c:v>
                </c:pt>
                <c:pt idx="6">
                  <c:v>59.6</c:v>
                </c:pt>
                <c:pt idx="7">
                  <c:v>62.4</c:v>
                </c:pt>
                <c:pt idx="8">
                  <c:v>63.8</c:v>
                </c:pt>
                <c:pt idx="9">
                  <c:v>66.2</c:v>
                </c:pt>
              </c:numCache>
            </c:numRef>
          </c:val>
          <c:smooth val="0"/>
          <c:extLst>
            <c:ext xmlns:c16="http://schemas.microsoft.com/office/drawing/2014/chart" uri="{C3380CC4-5D6E-409C-BE32-E72D297353CC}">
              <c16:uniqueId val="{00000000-4401-A344-8574-2B4A73586B66}"/>
            </c:ext>
          </c:extLst>
        </c:ser>
        <c:ser>
          <c:idx val="1"/>
          <c:order val="1"/>
          <c:tx>
            <c:v>Igaunija</c:v>
          </c:tx>
          <c:spPr>
            <a:ln w="28575" cap="rnd">
              <a:solidFill>
                <a:srgbClr val="0070C0"/>
              </a:solidFill>
              <a:round/>
            </a:ln>
            <a:effectLst/>
          </c:spPr>
          <c:marker>
            <c:symbol val="none"/>
          </c:marker>
          <c:cat>
            <c:strRef>
              <c:f>'Sheet 1'!$I$42:$R$42</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'Sheet 1'!$I$52:$R$52</c:f>
              <c:numCache>
                <c:formatCode>0</c:formatCode>
                <c:ptCount val="10"/>
                <c:pt idx="0">
                  <c:v>77.099999999999994</c:v>
                </c:pt>
                <c:pt idx="1">
                  <c:v>78</c:v>
                </c:pt>
                <c:pt idx="2">
                  <c:v>80.2</c:v>
                </c:pt>
                <c:pt idx="3">
                  <c:v>82.5</c:v>
                </c:pt>
                <c:pt idx="4">
                  <c:v>83.6</c:v>
                </c:pt>
                <c:pt idx="5">
                  <c:v>85.4</c:v>
                </c:pt>
                <c:pt idx="6">
                  <c:v>85.2</c:v>
                </c:pt>
                <c:pt idx="7">
                  <c:v>84.4</c:v>
                </c:pt>
                <c:pt idx="8">
                  <c:v>79.8</c:v>
                </c:pt>
                <c:pt idx="9">
                  <c:v>79.2</c:v>
                </c:pt>
              </c:numCache>
            </c:numRef>
          </c:val>
          <c:smooth val="0"/>
          <c:extLst>
            <c:ext xmlns:c16="http://schemas.microsoft.com/office/drawing/2014/chart" uri="{C3380CC4-5D6E-409C-BE32-E72D297353CC}">
              <c16:uniqueId val="{00000001-4401-A344-8574-2B4A73586B66}"/>
            </c:ext>
          </c:extLst>
        </c:ser>
        <c:ser>
          <c:idx val="2"/>
          <c:order val="2"/>
          <c:tx>
            <c:v>Latvija</c:v>
          </c:tx>
          <c:spPr>
            <a:ln w="28575" cap="rnd" cmpd="dbl">
              <a:solidFill>
                <a:srgbClr val="C00000"/>
              </a:solidFill>
              <a:round/>
            </a:ln>
            <a:effectLst/>
          </c:spPr>
          <c:marker>
            <c:symbol val="none"/>
          </c:marker>
          <c:cat>
            <c:strRef>
              <c:f>'Sheet 1'!$I$42:$R$42</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'Sheet 1'!$I$53:$R$53</c:f>
              <c:numCache>
                <c:formatCode>0</c:formatCode>
                <c:ptCount val="10"/>
                <c:pt idx="0">
                  <c:v>62.5</c:v>
                </c:pt>
                <c:pt idx="1">
                  <c:v>63</c:v>
                </c:pt>
                <c:pt idx="2">
                  <c:v>64.2</c:v>
                </c:pt>
                <c:pt idx="3">
                  <c:v>66.099999999999994</c:v>
                </c:pt>
                <c:pt idx="4">
                  <c:v>66.2</c:v>
                </c:pt>
                <c:pt idx="5">
                  <c:v>68.7</c:v>
                </c:pt>
                <c:pt idx="6">
                  <c:v>71</c:v>
                </c:pt>
                <c:pt idx="7">
                  <c:v>69.400000000000006</c:v>
                </c:pt>
                <c:pt idx="8">
                  <c:v>71</c:v>
                </c:pt>
                <c:pt idx="9">
                  <c:v>70.7</c:v>
                </c:pt>
              </c:numCache>
            </c:numRef>
          </c:val>
          <c:smooth val="0"/>
          <c:extLst>
            <c:ext xmlns:c16="http://schemas.microsoft.com/office/drawing/2014/chart" uri="{C3380CC4-5D6E-409C-BE32-E72D297353CC}">
              <c16:uniqueId val="{00000002-4401-A344-8574-2B4A73586B66}"/>
            </c:ext>
          </c:extLst>
        </c:ser>
        <c:ser>
          <c:idx val="3"/>
          <c:order val="3"/>
          <c:tx>
            <c:v>Lietuva</c:v>
          </c:tx>
          <c:spPr>
            <a:ln w="28575" cap="rnd">
              <a:solidFill>
                <a:srgbClr val="92D050"/>
              </a:solidFill>
              <a:round/>
            </a:ln>
            <a:effectLst/>
          </c:spPr>
          <c:marker>
            <c:symbol val="none"/>
          </c:marker>
          <c:cat>
            <c:strRef>
              <c:f>'Sheet 1'!$I$42:$R$42</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'Sheet 1'!$I$54:$R$54</c:f>
              <c:numCache>
                <c:formatCode>0</c:formatCode>
                <c:ptCount val="10"/>
                <c:pt idx="0">
                  <c:v>74.7</c:v>
                </c:pt>
                <c:pt idx="1">
                  <c:v>75.099999999999994</c:v>
                </c:pt>
                <c:pt idx="2">
                  <c:v>77.900000000000006</c:v>
                </c:pt>
                <c:pt idx="3">
                  <c:v>80.900000000000006</c:v>
                </c:pt>
                <c:pt idx="4">
                  <c:v>83.4</c:v>
                </c:pt>
                <c:pt idx="5">
                  <c:v>86.6</c:v>
                </c:pt>
                <c:pt idx="6">
                  <c:v>88.2</c:v>
                </c:pt>
                <c:pt idx="7">
                  <c:v>88</c:v>
                </c:pt>
                <c:pt idx="8">
                  <c:v>86.6</c:v>
                </c:pt>
                <c:pt idx="9">
                  <c:v>87.6</c:v>
                </c:pt>
              </c:numCache>
            </c:numRef>
          </c:val>
          <c:smooth val="0"/>
          <c:extLst>
            <c:ext xmlns:c16="http://schemas.microsoft.com/office/drawing/2014/chart" uri="{C3380CC4-5D6E-409C-BE32-E72D297353CC}">
              <c16:uniqueId val="{00000003-4401-A344-8574-2B4A73586B66}"/>
            </c:ext>
          </c:extLst>
        </c:ser>
        <c:ser>
          <c:idx val="4"/>
          <c:order val="4"/>
          <c:tx>
            <c:v>Rumānija</c:v>
          </c:tx>
          <c:spPr>
            <a:ln w="28575" cap="rnd">
              <a:solidFill>
                <a:srgbClr val="F9F10A"/>
              </a:solidFill>
              <a:round/>
            </a:ln>
            <a:effectLst/>
          </c:spPr>
          <c:marker>
            <c:symbol val="none"/>
          </c:marker>
          <c:cat>
            <c:strRef>
              <c:f>'Sheet 1'!$I$42:$R$42</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'Sheet 1'!$I$55:$R$55</c:f>
              <c:numCache>
                <c:formatCode>0</c:formatCode>
                <c:ptCount val="10"/>
                <c:pt idx="0">
                  <c:v>56</c:v>
                </c:pt>
                <c:pt idx="1">
                  <c:v>58.3</c:v>
                </c:pt>
                <c:pt idx="2">
                  <c:v>62.5</c:v>
                </c:pt>
                <c:pt idx="3">
                  <c:v>65.599999999999994</c:v>
                </c:pt>
                <c:pt idx="4">
                  <c:v>69.099999999999994</c:v>
                </c:pt>
                <c:pt idx="5">
                  <c:v>72</c:v>
                </c:pt>
                <c:pt idx="6">
                  <c:v>72.5</c:v>
                </c:pt>
                <c:pt idx="7">
                  <c:v>73.599999999999994</c:v>
                </c:pt>
                <c:pt idx="8">
                  <c:v>77.8</c:v>
                </c:pt>
                <c:pt idx="9">
                  <c:v>78.400000000000006</c:v>
                </c:pt>
              </c:numCache>
            </c:numRef>
          </c:val>
          <c:smooth val="0"/>
          <c:extLst>
            <c:ext xmlns:c16="http://schemas.microsoft.com/office/drawing/2014/chart" uri="{C3380CC4-5D6E-409C-BE32-E72D297353CC}">
              <c16:uniqueId val="{00000004-4401-A344-8574-2B4A73586B66}"/>
            </c:ext>
          </c:extLst>
        </c:ser>
        <c:dLbls>
          <c:showLegendKey val="0"/>
          <c:showVal val="0"/>
          <c:showCatName val="0"/>
          <c:showSerName val="0"/>
          <c:showPercent val="0"/>
          <c:showBubbleSize val="0"/>
        </c:dLbls>
        <c:smooth val="0"/>
        <c:axId val="815965488"/>
        <c:axId val="816097600"/>
      </c:lineChart>
      <c:catAx>
        <c:axId val="815965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816097600"/>
        <c:crosses val="autoZero"/>
        <c:auto val="1"/>
        <c:lblAlgn val="ctr"/>
        <c:lblOffset val="100"/>
        <c:noMultiLvlLbl val="0"/>
      </c:catAx>
      <c:valAx>
        <c:axId val="816097600"/>
        <c:scaling>
          <c:orientation val="minMax"/>
          <c:min val="4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815965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b="1"/>
              <a:t>Privātsektora parādi, % no IKP</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EE</c:v>
          </c:tx>
          <c:spPr>
            <a:ln w="28575" cap="rnd">
              <a:solidFill>
                <a:schemeClr val="accent1"/>
              </a:solidFill>
              <a:round/>
            </a:ln>
            <a:effectLst/>
          </c:spPr>
          <c:marker>
            <c:symbol val="none"/>
          </c:marker>
          <c:cat>
            <c:strRef>
              <c:f>Dati!$X$92:$AO$92</c:f>
              <c:strCach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strCache>
            </c:strRef>
          </c:cat>
          <c:val>
            <c:numRef>
              <c:f>Dati!$X$94:$AO$94</c:f>
              <c:numCache>
                <c:formatCode>#\ ##0.##########</c:formatCode>
                <c:ptCount val="18"/>
                <c:pt idx="0">
                  <c:v>130.6</c:v>
                </c:pt>
                <c:pt idx="1">
                  <c:v>136.6</c:v>
                </c:pt>
                <c:pt idx="2">
                  <c:v>148.19999999999999</c:v>
                </c:pt>
                <c:pt idx="3">
                  <c:v>159.80000000000001</c:v>
                </c:pt>
                <c:pt idx="4">
                  <c:v>148.6</c:v>
                </c:pt>
                <c:pt idx="5" formatCode="#\ ##0.0">
                  <c:v>133</c:v>
                </c:pt>
                <c:pt idx="6">
                  <c:v>128.19999999999999</c:v>
                </c:pt>
                <c:pt idx="7">
                  <c:v>125.3</c:v>
                </c:pt>
                <c:pt idx="8" formatCode="#\ ##0.0">
                  <c:v>126</c:v>
                </c:pt>
                <c:pt idx="9">
                  <c:v>123.1</c:v>
                </c:pt>
                <c:pt idx="10">
                  <c:v>120.6</c:v>
                </c:pt>
                <c:pt idx="11">
                  <c:v>115.2</c:v>
                </c:pt>
                <c:pt idx="12">
                  <c:v>112.4</c:v>
                </c:pt>
                <c:pt idx="13">
                  <c:v>112.6</c:v>
                </c:pt>
                <c:pt idx="14">
                  <c:v>120.2</c:v>
                </c:pt>
                <c:pt idx="15">
                  <c:v>112.8</c:v>
                </c:pt>
                <c:pt idx="16" formatCode="#\ ##0.0">
                  <c:v>111</c:v>
                </c:pt>
                <c:pt idx="17" formatCode="#\ ##0.0">
                  <c:v>109</c:v>
                </c:pt>
              </c:numCache>
            </c:numRef>
          </c:val>
          <c:smooth val="0"/>
          <c:extLst>
            <c:ext xmlns:c16="http://schemas.microsoft.com/office/drawing/2014/chart" uri="{C3380CC4-5D6E-409C-BE32-E72D297353CC}">
              <c16:uniqueId val="{00000000-3443-AD45-91CE-1E99C50C0B47}"/>
            </c:ext>
          </c:extLst>
        </c:ser>
        <c:ser>
          <c:idx val="1"/>
          <c:order val="1"/>
          <c:tx>
            <c:v>LV</c:v>
          </c:tx>
          <c:spPr>
            <a:ln w="28575" cap="rnd" cmpd="dbl">
              <a:solidFill>
                <a:schemeClr val="accent2"/>
              </a:solidFill>
              <a:round/>
            </a:ln>
            <a:effectLst/>
          </c:spPr>
          <c:marker>
            <c:symbol val="none"/>
          </c:marker>
          <c:cat>
            <c:strRef>
              <c:f>Dati!$X$92:$AO$92</c:f>
              <c:strCach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strCache>
            </c:strRef>
          </c:cat>
          <c:val>
            <c:numRef>
              <c:f>Dati!$X$95:$AO$95</c:f>
              <c:numCache>
                <c:formatCode>#\ ##0.0</c:formatCode>
                <c:ptCount val="18"/>
                <c:pt idx="0" formatCode="#\ ##0.##########">
                  <c:v>111.7</c:v>
                </c:pt>
                <c:pt idx="1">
                  <c:v>116</c:v>
                </c:pt>
                <c:pt idx="2" formatCode="#\ ##0.##########">
                  <c:v>119.6</c:v>
                </c:pt>
                <c:pt idx="3" formatCode="#\ ##0.##########">
                  <c:v>142.1</c:v>
                </c:pt>
                <c:pt idx="4" formatCode="#\ ##0.##########">
                  <c:v>141.80000000000001</c:v>
                </c:pt>
                <c:pt idx="5" formatCode="#\ ##0.##########">
                  <c:v>136.1</c:v>
                </c:pt>
                <c:pt idx="6" formatCode="#\ ##0.##########">
                  <c:v>114.7</c:v>
                </c:pt>
                <c:pt idx="7">
                  <c:v>107</c:v>
                </c:pt>
                <c:pt idx="8" formatCode="#\ ##0.##########">
                  <c:v>99.6</c:v>
                </c:pt>
                <c:pt idx="9" formatCode="#\ ##0.##########">
                  <c:v>91.2</c:v>
                </c:pt>
                <c:pt idx="10" formatCode="#\ ##0.##########">
                  <c:v>93.4</c:v>
                </c:pt>
                <c:pt idx="11" formatCode="#\ ##0.##########">
                  <c:v>89.9</c:v>
                </c:pt>
                <c:pt idx="12" formatCode="#\ ##0.##########">
                  <c:v>83.5</c:v>
                </c:pt>
                <c:pt idx="13" formatCode="#\ ##0.##########">
                  <c:v>80.599999999999994</c:v>
                </c:pt>
                <c:pt idx="14" formatCode="#\ ##0.##########">
                  <c:v>78.8</c:v>
                </c:pt>
                <c:pt idx="15" formatCode="#\ ##0.##########">
                  <c:v>72.3</c:v>
                </c:pt>
                <c:pt idx="16" formatCode="#\ ##0.##########">
                  <c:v>68.400000000000006</c:v>
                </c:pt>
                <c:pt idx="17" formatCode="#\ ##0.##########">
                  <c:v>64.099999999999994</c:v>
                </c:pt>
              </c:numCache>
            </c:numRef>
          </c:val>
          <c:smooth val="0"/>
          <c:extLst>
            <c:ext xmlns:c16="http://schemas.microsoft.com/office/drawing/2014/chart" uri="{C3380CC4-5D6E-409C-BE32-E72D297353CC}">
              <c16:uniqueId val="{00000001-3443-AD45-91CE-1E99C50C0B47}"/>
            </c:ext>
          </c:extLst>
        </c:ser>
        <c:ser>
          <c:idx val="2"/>
          <c:order val="2"/>
          <c:tx>
            <c:v>LT</c:v>
          </c:tx>
          <c:spPr>
            <a:ln w="28575" cap="rnd">
              <a:solidFill>
                <a:schemeClr val="accent3"/>
              </a:solidFill>
              <a:round/>
            </a:ln>
            <a:effectLst/>
          </c:spPr>
          <c:marker>
            <c:symbol val="none"/>
          </c:marker>
          <c:cat>
            <c:strRef>
              <c:f>Dati!$X$92:$AO$92</c:f>
              <c:strCach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strCache>
            </c:strRef>
          </c:cat>
          <c:val>
            <c:numRef>
              <c:f>Dati!$X$96:$AO$96</c:f>
              <c:numCache>
                <c:formatCode>#\ ##0.##########</c:formatCode>
                <c:ptCount val="18"/>
                <c:pt idx="0">
                  <c:v>64.900000000000006</c:v>
                </c:pt>
                <c:pt idx="1">
                  <c:v>83.1</c:v>
                </c:pt>
                <c:pt idx="2">
                  <c:v>84.3</c:v>
                </c:pt>
                <c:pt idx="3">
                  <c:v>86.5</c:v>
                </c:pt>
                <c:pt idx="4">
                  <c:v>79.5</c:v>
                </c:pt>
                <c:pt idx="5">
                  <c:v>70.5</c:v>
                </c:pt>
                <c:pt idx="6">
                  <c:v>66.8</c:v>
                </c:pt>
                <c:pt idx="7" formatCode="#\ ##0.0">
                  <c:v>64</c:v>
                </c:pt>
                <c:pt idx="8">
                  <c:v>60.1</c:v>
                </c:pt>
                <c:pt idx="9">
                  <c:v>61.2</c:v>
                </c:pt>
                <c:pt idx="10">
                  <c:v>64.7</c:v>
                </c:pt>
                <c:pt idx="11">
                  <c:v>65.7</c:v>
                </c:pt>
                <c:pt idx="12">
                  <c:v>65.900000000000006</c:v>
                </c:pt>
                <c:pt idx="13">
                  <c:v>65.599999999999994</c:v>
                </c:pt>
                <c:pt idx="14">
                  <c:v>63.5</c:v>
                </c:pt>
                <c:pt idx="15">
                  <c:v>63.8</c:v>
                </c:pt>
                <c:pt idx="16" formatCode="#\ ##0.0">
                  <c:v>61</c:v>
                </c:pt>
                <c:pt idx="17">
                  <c:v>61.3</c:v>
                </c:pt>
              </c:numCache>
            </c:numRef>
          </c:val>
          <c:smooth val="0"/>
          <c:extLst>
            <c:ext xmlns:c16="http://schemas.microsoft.com/office/drawing/2014/chart" uri="{C3380CC4-5D6E-409C-BE32-E72D297353CC}">
              <c16:uniqueId val="{00000002-3443-AD45-91CE-1E99C50C0B47}"/>
            </c:ext>
          </c:extLst>
        </c:ser>
        <c:dLbls>
          <c:showLegendKey val="0"/>
          <c:showVal val="0"/>
          <c:showCatName val="0"/>
          <c:showSerName val="0"/>
          <c:showPercent val="0"/>
          <c:showBubbleSize val="0"/>
        </c:dLbls>
        <c:smooth val="0"/>
        <c:axId val="1090348368"/>
        <c:axId val="1090350096"/>
      </c:lineChart>
      <c:catAx>
        <c:axId val="1090348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090350096"/>
        <c:crosses val="autoZero"/>
        <c:auto val="1"/>
        <c:lblAlgn val="ctr"/>
        <c:lblOffset val="100"/>
        <c:noMultiLvlLbl val="0"/>
      </c:catAx>
      <c:valAx>
        <c:axId val="1090350096"/>
        <c:scaling>
          <c:orientation val="minMax"/>
        </c:scaling>
        <c:delete val="0"/>
        <c:axPos val="l"/>
        <c:majorGridlines>
          <c:spPr>
            <a:ln w="9525" cap="flat" cmpd="sng" algn="ctr">
              <a:solidFill>
                <a:schemeClr val="tx1">
                  <a:lumMod val="15000"/>
                  <a:lumOff val="85000"/>
                </a:schemeClr>
              </a:solidFill>
              <a:round/>
            </a:ln>
            <a:effectLst/>
          </c:spPr>
        </c:majorGridlines>
        <c:numFmt formatCode="#\ ##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090348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pPr>
            <a:r>
              <a:rPr lang="en-US" sz="1400"/>
              <a:t>Nodarbinātības izmaiņas (2009.g.=100%; 20-64 gadi)</a:t>
            </a:r>
          </a:p>
        </c:rich>
      </c:tx>
      <c:overlay val="0"/>
    </c:title>
    <c:autoTitleDeleted val="0"/>
    <c:plotArea>
      <c:layout/>
      <c:lineChart>
        <c:grouping val="standard"/>
        <c:varyColors val="0"/>
        <c:ser>
          <c:idx val="0"/>
          <c:order val="0"/>
          <c:tx>
            <c:strRef>
              <c:f>Dati!$A$128</c:f>
              <c:strCache>
                <c:ptCount val="1"/>
                <c:pt idx="0">
                  <c:v>EE</c:v>
                </c:pt>
              </c:strCache>
            </c:strRef>
          </c:tx>
          <c:spPr>
            <a:ln w="28575"/>
          </c:spPr>
          <c:marker>
            <c:symbol val="none"/>
          </c:marker>
          <c:cat>
            <c:numRef>
              <c:f>Dati!$E$1:$T$1</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Dati!$E$128:$T$128</c:f>
              <c:numCache>
                <c:formatCode>0%</c:formatCode>
                <c:ptCount val="16"/>
                <c:pt idx="0">
                  <c:v>1</c:v>
                </c:pt>
                <c:pt idx="1">
                  <c:v>0.85967917769817781</c:v>
                </c:pt>
                <c:pt idx="2">
                  <c:v>0.90484348232362555</c:v>
                </c:pt>
                <c:pt idx="3">
                  <c:v>0.92353216009967287</c:v>
                </c:pt>
                <c:pt idx="4">
                  <c:v>0.93287649898769653</c:v>
                </c:pt>
                <c:pt idx="5">
                  <c:v>0.93599127861703779</c:v>
                </c:pt>
                <c:pt idx="6">
                  <c:v>0.94377822769039088</c:v>
                </c:pt>
                <c:pt idx="7">
                  <c:v>0.94377822769039088</c:v>
                </c:pt>
                <c:pt idx="8">
                  <c:v>0.96246690546643821</c:v>
                </c:pt>
                <c:pt idx="9">
                  <c:v>0.96558168509577946</c:v>
                </c:pt>
                <c:pt idx="10">
                  <c:v>0.97336863416913255</c:v>
                </c:pt>
                <c:pt idx="11">
                  <c:v>0.95467995639308512</c:v>
                </c:pt>
                <c:pt idx="12">
                  <c:v>0.95156517676374397</c:v>
                </c:pt>
                <c:pt idx="13">
                  <c:v>0.97959819342781496</c:v>
                </c:pt>
                <c:pt idx="14">
                  <c:v>1.0060738202772153</c:v>
                </c:pt>
                <c:pt idx="15">
                  <c:v>1.0045164304625447</c:v>
                </c:pt>
              </c:numCache>
            </c:numRef>
          </c:val>
          <c:smooth val="0"/>
          <c:extLst>
            <c:ext xmlns:c16="http://schemas.microsoft.com/office/drawing/2014/chart" uri="{C3380CC4-5D6E-409C-BE32-E72D297353CC}">
              <c16:uniqueId val="{00000000-B16E-1C4E-B078-4D1ECDAD3DE8}"/>
            </c:ext>
          </c:extLst>
        </c:ser>
        <c:ser>
          <c:idx val="1"/>
          <c:order val="1"/>
          <c:tx>
            <c:strRef>
              <c:f>Dati!$A$129</c:f>
              <c:strCache>
                <c:ptCount val="1"/>
                <c:pt idx="0">
                  <c:v>LV</c:v>
                </c:pt>
              </c:strCache>
            </c:strRef>
          </c:tx>
          <c:spPr>
            <a:ln w="28575" cmpd="dbl">
              <a:solidFill>
                <a:srgbClr val="800000"/>
              </a:solidFill>
            </a:ln>
          </c:spPr>
          <c:marker>
            <c:symbol val="none"/>
          </c:marker>
          <c:cat>
            <c:numRef>
              <c:f>Dati!$E$1:$T$1</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Dati!$E$129:$T$129</c:f>
              <c:numCache>
                <c:formatCode>0%</c:formatCode>
                <c:ptCount val="16"/>
                <c:pt idx="0">
                  <c:v>1</c:v>
                </c:pt>
                <c:pt idx="1">
                  <c:v>0.77719961708701801</c:v>
                </c:pt>
                <c:pt idx="2">
                  <c:v>0.78952107443108044</c:v>
                </c:pt>
                <c:pt idx="3">
                  <c:v>0.8008947273640612</c:v>
                </c:pt>
                <c:pt idx="4">
                  <c:v>0.81321618470812373</c:v>
                </c:pt>
                <c:pt idx="5">
                  <c:v>0.8075293582416333</c:v>
                </c:pt>
                <c:pt idx="6">
                  <c:v>0.81700740235245062</c:v>
                </c:pt>
                <c:pt idx="7">
                  <c:v>0.80942496706379674</c:v>
                </c:pt>
                <c:pt idx="8">
                  <c:v>0.80942496706379674</c:v>
                </c:pt>
                <c:pt idx="9">
                  <c:v>0.82174642440785928</c:v>
                </c:pt>
                <c:pt idx="10">
                  <c:v>0.81700740235245062</c:v>
                </c:pt>
                <c:pt idx="11">
                  <c:v>0.80184253177514297</c:v>
                </c:pt>
                <c:pt idx="12">
                  <c:v>0.7743562038537728</c:v>
                </c:pt>
                <c:pt idx="13">
                  <c:v>0.78952107443108044</c:v>
                </c:pt>
                <c:pt idx="14">
                  <c:v>0.78478205237567178</c:v>
                </c:pt>
                <c:pt idx="15">
                  <c:v>0.77625181267593624</c:v>
                </c:pt>
              </c:numCache>
            </c:numRef>
          </c:val>
          <c:smooth val="0"/>
          <c:extLst>
            <c:ext xmlns:c16="http://schemas.microsoft.com/office/drawing/2014/chart" uri="{C3380CC4-5D6E-409C-BE32-E72D297353CC}">
              <c16:uniqueId val="{00000001-B16E-1C4E-B078-4D1ECDAD3DE8}"/>
            </c:ext>
          </c:extLst>
        </c:ser>
        <c:ser>
          <c:idx val="2"/>
          <c:order val="2"/>
          <c:tx>
            <c:strRef>
              <c:f>Dati!$A$130</c:f>
              <c:strCache>
                <c:ptCount val="1"/>
                <c:pt idx="0">
                  <c:v>LT</c:v>
                </c:pt>
              </c:strCache>
            </c:strRef>
          </c:tx>
          <c:spPr>
            <a:ln w="28575"/>
          </c:spPr>
          <c:marker>
            <c:symbol val="none"/>
          </c:marker>
          <c:cat>
            <c:numRef>
              <c:f>Dati!$E$1:$T$1</c:f>
              <c:numCache>
                <c:formatCode>General</c:formatCode>
                <c:ptCount val="16"/>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pt idx="15">
                  <c:v>2024</c:v>
                </c:pt>
              </c:numCache>
            </c:numRef>
          </c:cat>
          <c:val>
            <c:numRef>
              <c:f>Dati!$E$130:$T$130</c:f>
              <c:numCache>
                <c:formatCode>0%</c:formatCode>
                <c:ptCount val="16"/>
                <c:pt idx="0">
                  <c:v>1</c:v>
                </c:pt>
                <c:pt idx="1">
                  <c:v>0.85455717127567166</c:v>
                </c:pt>
                <c:pt idx="2">
                  <c:v>0.85525762797343863</c:v>
                </c:pt>
                <c:pt idx="3">
                  <c:v>0.86856630523101053</c:v>
                </c:pt>
                <c:pt idx="4">
                  <c:v>0.88117452579081557</c:v>
                </c:pt>
                <c:pt idx="5">
                  <c:v>0.89868594323498918</c:v>
                </c:pt>
                <c:pt idx="6">
                  <c:v>0.90779188030595948</c:v>
                </c:pt>
                <c:pt idx="7">
                  <c:v>0.91689781737692966</c:v>
                </c:pt>
                <c:pt idx="8">
                  <c:v>0.90779188030595948</c:v>
                </c:pt>
                <c:pt idx="9">
                  <c:v>0.91969964416799743</c:v>
                </c:pt>
                <c:pt idx="10">
                  <c:v>0.9204001008657644</c:v>
                </c:pt>
                <c:pt idx="11">
                  <c:v>0.90358914011935776</c:v>
                </c:pt>
                <c:pt idx="12">
                  <c:v>0.91199462049256108</c:v>
                </c:pt>
                <c:pt idx="13">
                  <c:v>0.9428147151943066</c:v>
                </c:pt>
                <c:pt idx="14">
                  <c:v>0.95262110896304386</c:v>
                </c:pt>
                <c:pt idx="15">
                  <c:v>0.96522932952284879</c:v>
                </c:pt>
              </c:numCache>
            </c:numRef>
          </c:val>
          <c:smooth val="0"/>
          <c:extLst>
            <c:ext xmlns:c16="http://schemas.microsoft.com/office/drawing/2014/chart" uri="{C3380CC4-5D6E-409C-BE32-E72D297353CC}">
              <c16:uniqueId val="{00000002-B16E-1C4E-B078-4D1ECDAD3DE8}"/>
            </c:ext>
          </c:extLst>
        </c:ser>
        <c:dLbls>
          <c:showLegendKey val="0"/>
          <c:showVal val="0"/>
          <c:showCatName val="0"/>
          <c:showSerName val="0"/>
          <c:showPercent val="0"/>
          <c:showBubbleSize val="0"/>
        </c:dLbls>
        <c:smooth val="0"/>
        <c:axId val="-2141737704"/>
        <c:axId val="-2141734648"/>
      </c:lineChart>
      <c:catAx>
        <c:axId val="-2141737704"/>
        <c:scaling>
          <c:orientation val="minMax"/>
        </c:scaling>
        <c:delete val="0"/>
        <c:axPos val="b"/>
        <c:numFmt formatCode="General" sourceLinked="1"/>
        <c:majorTickMark val="none"/>
        <c:minorTickMark val="none"/>
        <c:tickLblPos val="nextTo"/>
        <c:crossAx val="-2141734648"/>
        <c:crosses val="autoZero"/>
        <c:auto val="1"/>
        <c:lblAlgn val="ctr"/>
        <c:lblOffset val="100"/>
        <c:noMultiLvlLbl val="0"/>
      </c:catAx>
      <c:valAx>
        <c:axId val="-2141734648"/>
        <c:scaling>
          <c:orientation val="minMax"/>
          <c:min val="0.60000000000000009"/>
        </c:scaling>
        <c:delete val="0"/>
        <c:axPos val="l"/>
        <c:majorGridlines/>
        <c:numFmt formatCode="0%" sourceLinked="1"/>
        <c:majorTickMark val="none"/>
        <c:minorTickMark val="none"/>
        <c:tickLblPos val="nextTo"/>
        <c:spPr>
          <a:ln w="9525">
            <a:noFill/>
          </a:ln>
        </c:spPr>
        <c:crossAx val="-2141737704"/>
        <c:crosses val="autoZero"/>
        <c:crossBetween val="between"/>
        <c:majorUnit val="0.1"/>
      </c:valAx>
      <c:spPr>
        <a:noFill/>
        <a:ln>
          <a:noFill/>
        </a:ln>
      </c:spPr>
    </c:plotArea>
    <c:legend>
      <c:legendPos val="b"/>
      <c:overlay val="0"/>
      <c:spPr>
        <a:solidFill>
          <a:schemeClr val="bg1"/>
        </a:solidFill>
      </c:spPr>
    </c:legend>
    <c:plotVisOnly val="1"/>
    <c:dispBlanksAs val="gap"/>
    <c:showDLblsOverMax val="0"/>
  </c:chart>
  <c:spPr>
    <a:noFill/>
  </c:spPr>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pPr>
            <a:r>
              <a:rPr lang="en-US" sz="1400"/>
              <a:t>Iedzīvotāju skaita izmaiņas (2006.g.=100%)</a:t>
            </a:r>
          </a:p>
        </c:rich>
      </c:tx>
      <c:overlay val="0"/>
    </c:title>
    <c:autoTitleDeleted val="0"/>
    <c:plotArea>
      <c:layout/>
      <c:lineChart>
        <c:grouping val="standard"/>
        <c:varyColors val="0"/>
        <c:ser>
          <c:idx val="0"/>
          <c:order val="0"/>
          <c:tx>
            <c:strRef>
              <c:f>Dati!$A$120</c:f>
              <c:strCache>
                <c:ptCount val="1"/>
                <c:pt idx="0">
                  <c:v>EE</c:v>
                </c:pt>
              </c:strCache>
            </c:strRef>
          </c:tx>
          <c:spPr>
            <a:ln w="28575"/>
          </c:spPr>
          <c:marker>
            <c:symbol val="none"/>
          </c:marker>
          <c:cat>
            <c:numRef>
              <c:f>Dati!$D$1:$T$1</c:f>
              <c:numCache>
                <c:formatCode>General</c:formatCod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numCache>
            </c:numRef>
          </c:cat>
          <c:val>
            <c:numRef>
              <c:f>Dati!$D$120:$T$120</c:f>
              <c:numCache>
                <c:formatCode>0%</c:formatCode>
                <c:ptCount val="17"/>
                <c:pt idx="0">
                  <c:v>0.9908936107203673</c:v>
                </c:pt>
                <c:pt idx="1">
                  <c:v>0.98889464721996001</c:v>
                </c:pt>
                <c:pt idx="2">
                  <c:v>0.9871177907751536</c:v>
                </c:pt>
                <c:pt idx="3">
                  <c:v>0.98445250610794399</c:v>
                </c:pt>
                <c:pt idx="4">
                  <c:v>0.98112090027393206</c:v>
                </c:pt>
                <c:pt idx="5">
                  <c:v>0.97741911601391873</c:v>
                </c:pt>
                <c:pt idx="6">
                  <c:v>0.97416154586510695</c:v>
                </c:pt>
                <c:pt idx="7">
                  <c:v>0.97347301399274444</c:v>
                </c:pt>
                <c:pt idx="8">
                  <c:v>0.97426815725179527</c:v>
                </c:pt>
                <c:pt idx="9">
                  <c:v>0.97403938698452652</c:v>
                </c:pt>
                <c:pt idx="10">
                  <c:v>0.97662915525283189</c:v>
                </c:pt>
                <c:pt idx="11">
                  <c:v>0.98083956467017097</c:v>
                </c:pt>
                <c:pt idx="12">
                  <c:v>0.98391648774709417</c:v>
                </c:pt>
                <c:pt idx="13">
                  <c:v>0.98472495742948096</c:v>
                </c:pt>
                <c:pt idx="14">
                  <c:v>0.98600429406974166</c:v>
                </c:pt>
                <c:pt idx="15">
                  <c:v>1.0112415784408084</c:v>
                </c:pt>
                <c:pt idx="16">
                  <c:v>1.0177589398089879</c:v>
                </c:pt>
              </c:numCache>
            </c:numRef>
          </c:val>
          <c:smooth val="0"/>
          <c:extLst>
            <c:ext xmlns:c16="http://schemas.microsoft.com/office/drawing/2014/chart" uri="{C3380CC4-5D6E-409C-BE32-E72D297353CC}">
              <c16:uniqueId val="{00000000-4134-9A4C-AF28-4419042F80B8}"/>
            </c:ext>
          </c:extLst>
        </c:ser>
        <c:ser>
          <c:idx val="1"/>
          <c:order val="1"/>
          <c:tx>
            <c:strRef>
              <c:f>Dati!$A$121</c:f>
              <c:strCache>
                <c:ptCount val="1"/>
                <c:pt idx="0">
                  <c:v>LV</c:v>
                </c:pt>
              </c:strCache>
            </c:strRef>
          </c:tx>
          <c:spPr>
            <a:ln w="28575" cmpd="dbl">
              <a:solidFill>
                <a:srgbClr val="800000"/>
              </a:solidFill>
            </a:ln>
          </c:spPr>
          <c:marker>
            <c:symbol val="none"/>
          </c:marker>
          <c:cat>
            <c:numRef>
              <c:f>Dati!$D$1:$T$1</c:f>
              <c:numCache>
                <c:formatCode>General</c:formatCod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numCache>
            </c:numRef>
          </c:cat>
          <c:val>
            <c:numRef>
              <c:f>Dati!$D$121:$T$121</c:f>
              <c:numCache>
                <c:formatCode>0%</c:formatCode>
                <c:ptCount val="17"/>
                <c:pt idx="0">
                  <c:v>0.98155192774016753</c:v>
                </c:pt>
                <c:pt idx="1">
                  <c:v>0.96544310529779231</c:v>
                </c:pt>
                <c:pt idx="2">
                  <c:v>0.94529580918211897</c:v>
                </c:pt>
                <c:pt idx="3">
                  <c:v>0.9279610215174926</c:v>
                </c:pt>
                <c:pt idx="4">
                  <c:v>0.91661182876150482</c:v>
                </c:pt>
                <c:pt idx="5">
                  <c:v>0.90721877169102072</c:v>
                </c:pt>
                <c:pt idx="6">
                  <c:v>0.89885336193918863</c:v>
                </c:pt>
                <c:pt idx="7">
                  <c:v>0.89517817060748384</c:v>
                </c:pt>
                <c:pt idx="8">
                  <c:v>0.88745323753977634</c:v>
                </c:pt>
                <c:pt idx="9">
                  <c:v>0.87896117476314539</c:v>
                </c:pt>
                <c:pt idx="10">
                  <c:v>0.87186815465190703</c:v>
                </c:pt>
                <c:pt idx="11">
                  <c:v>0.86537279258651623</c:v>
                </c:pt>
                <c:pt idx="12">
                  <c:v>0.85983206079345198</c:v>
                </c:pt>
                <c:pt idx="13">
                  <c:v>0.85331821910522576</c:v>
                </c:pt>
                <c:pt idx="14">
                  <c:v>0.84544589977734319</c:v>
                </c:pt>
                <c:pt idx="15">
                  <c:v>0.84871408868416076</c:v>
                </c:pt>
                <c:pt idx="16">
                  <c:v>0.84369935005814334</c:v>
                </c:pt>
              </c:numCache>
            </c:numRef>
          </c:val>
          <c:smooth val="0"/>
          <c:extLst>
            <c:ext xmlns:c16="http://schemas.microsoft.com/office/drawing/2014/chart" uri="{C3380CC4-5D6E-409C-BE32-E72D297353CC}">
              <c16:uniqueId val="{00000001-4134-9A4C-AF28-4419042F80B8}"/>
            </c:ext>
          </c:extLst>
        </c:ser>
        <c:ser>
          <c:idx val="2"/>
          <c:order val="2"/>
          <c:tx>
            <c:strRef>
              <c:f>Dati!$A$122</c:f>
              <c:strCache>
                <c:ptCount val="1"/>
                <c:pt idx="0">
                  <c:v>LT</c:v>
                </c:pt>
              </c:strCache>
            </c:strRef>
          </c:tx>
          <c:spPr>
            <a:ln w="28575"/>
          </c:spPr>
          <c:marker>
            <c:symbol val="none"/>
          </c:marker>
          <c:cat>
            <c:numRef>
              <c:f>Dati!$D$1:$T$1</c:f>
              <c:numCache>
                <c:formatCode>General</c:formatCode>
                <c:ptCount val="17"/>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pt idx="16">
                  <c:v>2024</c:v>
                </c:pt>
              </c:numCache>
            </c:numRef>
          </c:cat>
          <c:val>
            <c:numRef>
              <c:f>Dati!$D$122:$T$122</c:f>
              <c:numCache>
                <c:formatCode>0%</c:formatCode>
                <c:ptCount val="17"/>
                <c:pt idx="0">
                  <c:v>0.97807890737053926</c:v>
                </c:pt>
                <c:pt idx="1">
                  <c:v>0.96728044502753907</c:v>
                </c:pt>
                <c:pt idx="2">
                  <c:v>0.94720649803817236</c:v>
                </c:pt>
                <c:pt idx="3">
                  <c:v>0.92605606882146607</c:v>
                </c:pt>
                <c:pt idx="4">
                  <c:v>0.91371627965295688</c:v>
                </c:pt>
                <c:pt idx="5">
                  <c:v>0.90451724971023673</c:v>
                </c:pt>
                <c:pt idx="6">
                  <c:v>0.89677391732494172</c:v>
                </c:pt>
                <c:pt idx="7">
                  <c:v>0.89502279879262725</c:v>
                </c:pt>
                <c:pt idx="8">
                  <c:v>0.8855207024046533</c:v>
                </c:pt>
                <c:pt idx="9">
                  <c:v>0.87435953894755525</c:v>
                </c:pt>
                <c:pt idx="10">
                  <c:v>0.86430513378044038</c:v>
                </c:pt>
                <c:pt idx="11">
                  <c:v>0.86002367037624883</c:v>
                </c:pt>
                <c:pt idx="12">
                  <c:v>0.85934383515142621</c:v>
                </c:pt>
                <c:pt idx="13">
                  <c:v>0.85958359710206089</c:v>
                </c:pt>
                <c:pt idx="14">
                  <c:v>0.85812698208819205</c:v>
                </c:pt>
                <c:pt idx="15">
                  <c:v>0.87380967671893117</c:v>
                </c:pt>
                <c:pt idx="16">
                  <c:v>0.88255976464184038</c:v>
                </c:pt>
              </c:numCache>
            </c:numRef>
          </c:val>
          <c:smooth val="0"/>
          <c:extLst>
            <c:ext xmlns:c16="http://schemas.microsoft.com/office/drawing/2014/chart" uri="{C3380CC4-5D6E-409C-BE32-E72D297353CC}">
              <c16:uniqueId val="{00000002-4134-9A4C-AF28-4419042F80B8}"/>
            </c:ext>
          </c:extLst>
        </c:ser>
        <c:dLbls>
          <c:showLegendKey val="0"/>
          <c:showVal val="0"/>
          <c:showCatName val="0"/>
          <c:showSerName val="0"/>
          <c:showPercent val="0"/>
          <c:showBubbleSize val="0"/>
        </c:dLbls>
        <c:smooth val="0"/>
        <c:axId val="-2141538808"/>
        <c:axId val="-2141535752"/>
      </c:lineChart>
      <c:catAx>
        <c:axId val="-2141538808"/>
        <c:scaling>
          <c:orientation val="minMax"/>
        </c:scaling>
        <c:delete val="0"/>
        <c:axPos val="b"/>
        <c:numFmt formatCode="General" sourceLinked="1"/>
        <c:majorTickMark val="none"/>
        <c:minorTickMark val="none"/>
        <c:tickLblPos val="nextTo"/>
        <c:crossAx val="-2141535752"/>
        <c:crosses val="autoZero"/>
        <c:auto val="1"/>
        <c:lblAlgn val="ctr"/>
        <c:lblOffset val="100"/>
        <c:noMultiLvlLbl val="0"/>
      </c:catAx>
      <c:valAx>
        <c:axId val="-2141535752"/>
        <c:scaling>
          <c:orientation val="minMax"/>
          <c:max val="1.1000000000000001"/>
          <c:min val="0.8"/>
        </c:scaling>
        <c:delete val="0"/>
        <c:axPos val="l"/>
        <c:majorGridlines/>
        <c:numFmt formatCode="0%" sourceLinked="1"/>
        <c:majorTickMark val="none"/>
        <c:minorTickMark val="none"/>
        <c:tickLblPos val="nextTo"/>
        <c:spPr>
          <a:ln w="9525">
            <a:noFill/>
          </a:ln>
        </c:spPr>
        <c:crossAx val="-2141538808"/>
        <c:crosses val="autoZero"/>
        <c:crossBetween val="between"/>
        <c:majorUnit val="0.1"/>
      </c:valAx>
      <c:spPr>
        <a:noFill/>
      </c:spPr>
    </c:plotArea>
    <c:legend>
      <c:legendPos val="b"/>
      <c:overlay val="0"/>
      <c:spPr>
        <a:solidFill>
          <a:schemeClr val="bg1"/>
        </a:solidFill>
      </c:spPr>
    </c:legend>
    <c:plotVisOnly val="1"/>
    <c:dispBlanksAs val="gap"/>
    <c:showDLblsOverMax val="0"/>
  </c:chart>
  <c:spPr>
    <a:noFill/>
  </c:spPr>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400"/>
            </a:pPr>
            <a:r>
              <a:rPr lang="en-US" sz="1400"/>
              <a:t>Dabiskā pieauguma temps</a:t>
            </a:r>
          </a:p>
        </c:rich>
      </c:tx>
      <c:overlay val="0"/>
    </c:title>
    <c:autoTitleDeleted val="0"/>
    <c:plotArea>
      <c:layout>
        <c:manualLayout>
          <c:layoutTarget val="inner"/>
          <c:xMode val="edge"/>
          <c:yMode val="edge"/>
          <c:x val="5.5497692098832478E-2"/>
          <c:y val="9.2871734091941868E-2"/>
          <c:w val="0.91092793918001624"/>
          <c:h val="0.81399061504335124"/>
        </c:manualLayout>
      </c:layout>
      <c:lineChart>
        <c:grouping val="standard"/>
        <c:varyColors val="0"/>
        <c:ser>
          <c:idx val="0"/>
          <c:order val="0"/>
          <c:tx>
            <c:strRef>
              <c:f>Dati!$A$101</c:f>
              <c:strCache>
                <c:ptCount val="1"/>
                <c:pt idx="0">
                  <c:v>EE</c:v>
                </c:pt>
              </c:strCache>
            </c:strRef>
          </c:tx>
          <c:spPr>
            <a:ln w="28575"/>
          </c:spPr>
          <c:marker>
            <c:symbol val="none"/>
          </c:marker>
          <c:cat>
            <c:numRef>
              <c:f>Dati!$B$1:$S$1</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f>Dati!$B$101:$S$101</c:f>
              <c:numCache>
                <c:formatCode>#\ ##0.##########</c:formatCode>
                <c:ptCount val="18"/>
                <c:pt idx="0">
                  <c:v>-1.8</c:v>
                </c:pt>
                <c:pt idx="1">
                  <c:v>-1.2</c:v>
                </c:pt>
                <c:pt idx="2">
                  <c:v>-0.5</c:v>
                </c:pt>
                <c:pt idx="3">
                  <c:v>-0.2</c:v>
                </c:pt>
                <c:pt idx="4" formatCode="#\ ##0.0">
                  <c:v>0</c:v>
                </c:pt>
                <c:pt idx="5">
                  <c:v>-0.4</c:v>
                </c:pt>
                <c:pt idx="6">
                  <c:v>-1.1000000000000001</c:v>
                </c:pt>
                <c:pt idx="7">
                  <c:v>-1.3</c:v>
                </c:pt>
                <c:pt idx="8">
                  <c:v>-1.5</c:v>
                </c:pt>
                <c:pt idx="9" formatCode="#\ ##0.0">
                  <c:v>-1</c:v>
                </c:pt>
                <c:pt idx="10" formatCode="#\ ##0.0">
                  <c:v>-1</c:v>
                </c:pt>
                <c:pt idx="11">
                  <c:v>-1.3</c:v>
                </c:pt>
                <c:pt idx="12" formatCode="#\ ##0.0">
                  <c:v>-1</c:v>
                </c:pt>
                <c:pt idx="13" formatCode="#\ ##0.0">
                  <c:v>-1</c:v>
                </c:pt>
                <c:pt idx="14" formatCode="#\ ##0.0">
                  <c:v>-2</c:v>
                </c:pt>
                <c:pt idx="15" formatCode="#\ ##0.0">
                  <c:v>-4</c:v>
                </c:pt>
                <c:pt idx="16">
                  <c:v>-4.2</c:v>
                </c:pt>
                <c:pt idx="17">
                  <c:v>-3.7</c:v>
                </c:pt>
              </c:numCache>
            </c:numRef>
          </c:val>
          <c:smooth val="0"/>
          <c:extLst>
            <c:ext xmlns:c16="http://schemas.microsoft.com/office/drawing/2014/chart" uri="{C3380CC4-5D6E-409C-BE32-E72D297353CC}">
              <c16:uniqueId val="{00000000-FC2E-0B45-BC8F-74FE197E5147}"/>
            </c:ext>
          </c:extLst>
        </c:ser>
        <c:ser>
          <c:idx val="1"/>
          <c:order val="1"/>
          <c:tx>
            <c:strRef>
              <c:f>Dati!$A$102</c:f>
              <c:strCache>
                <c:ptCount val="1"/>
                <c:pt idx="0">
                  <c:v>LV</c:v>
                </c:pt>
              </c:strCache>
            </c:strRef>
          </c:tx>
          <c:spPr>
            <a:ln w="28575" cmpd="dbl">
              <a:solidFill>
                <a:srgbClr val="800000"/>
              </a:solidFill>
            </a:ln>
          </c:spPr>
          <c:marker>
            <c:symbol val="none"/>
          </c:marker>
          <c:cat>
            <c:numRef>
              <c:f>Dati!$B$1:$S$1</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f>Dati!$B$102:$S$102</c:f>
              <c:numCache>
                <c:formatCode>#\ ##0.##########</c:formatCode>
                <c:ptCount val="18"/>
                <c:pt idx="0">
                  <c:v>-4.5999999999999996</c:v>
                </c:pt>
                <c:pt idx="1">
                  <c:v>-4.0999999999999996</c:v>
                </c:pt>
                <c:pt idx="2" formatCode="#\ ##0.0">
                  <c:v>-3</c:v>
                </c:pt>
                <c:pt idx="3">
                  <c:v>-3.7</c:v>
                </c:pt>
                <c:pt idx="4">
                  <c:v>-4.9000000000000004</c:v>
                </c:pt>
                <c:pt idx="5">
                  <c:v>-4.7</c:v>
                </c:pt>
                <c:pt idx="6">
                  <c:v>-4.5</c:v>
                </c:pt>
                <c:pt idx="7" formatCode="#\ ##0.0">
                  <c:v>-4</c:v>
                </c:pt>
                <c:pt idx="8">
                  <c:v>-3.4</c:v>
                </c:pt>
                <c:pt idx="9">
                  <c:v>-3.3</c:v>
                </c:pt>
                <c:pt idx="10">
                  <c:v>-3.4</c:v>
                </c:pt>
                <c:pt idx="11">
                  <c:v>-4.0999999999999996</c:v>
                </c:pt>
                <c:pt idx="12">
                  <c:v>-4.9000000000000004</c:v>
                </c:pt>
                <c:pt idx="13">
                  <c:v>-4.7</c:v>
                </c:pt>
                <c:pt idx="14">
                  <c:v>-5.9</c:v>
                </c:pt>
                <c:pt idx="15">
                  <c:v>-9.1</c:v>
                </c:pt>
                <c:pt idx="16">
                  <c:v>-7.9</c:v>
                </c:pt>
                <c:pt idx="17">
                  <c:v>-7.2</c:v>
                </c:pt>
              </c:numCache>
            </c:numRef>
          </c:val>
          <c:smooth val="0"/>
          <c:extLst>
            <c:ext xmlns:c16="http://schemas.microsoft.com/office/drawing/2014/chart" uri="{C3380CC4-5D6E-409C-BE32-E72D297353CC}">
              <c16:uniqueId val="{00000001-FC2E-0B45-BC8F-74FE197E5147}"/>
            </c:ext>
          </c:extLst>
        </c:ser>
        <c:ser>
          <c:idx val="2"/>
          <c:order val="2"/>
          <c:tx>
            <c:strRef>
              <c:f>Dati!$A$103</c:f>
              <c:strCache>
                <c:ptCount val="1"/>
                <c:pt idx="0">
                  <c:v>LT</c:v>
                </c:pt>
              </c:strCache>
            </c:strRef>
          </c:tx>
          <c:spPr>
            <a:ln w="28575"/>
          </c:spPr>
          <c:marker>
            <c:symbol val="none"/>
          </c:marker>
          <c:cat>
            <c:numRef>
              <c:f>Dati!$B$1:$S$1</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f>Dati!$B$103:$S$103</c:f>
              <c:numCache>
                <c:formatCode>#\ ##0.##########</c:formatCode>
                <c:ptCount val="18"/>
                <c:pt idx="0">
                  <c:v>-4.7</c:v>
                </c:pt>
                <c:pt idx="1">
                  <c:v>-4.8</c:v>
                </c:pt>
                <c:pt idx="2">
                  <c:v>-3.8</c:v>
                </c:pt>
                <c:pt idx="3">
                  <c:v>-3.1</c:v>
                </c:pt>
                <c:pt idx="4">
                  <c:v>-3.7</c:v>
                </c:pt>
                <c:pt idx="5">
                  <c:v>-3.6</c:v>
                </c:pt>
                <c:pt idx="6">
                  <c:v>-3.5</c:v>
                </c:pt>
                <c:pt idx="7">
                  <c:v>-3.9</c:v>
                </c:pt>
                <c:pt idx="8">
                  <c:v>-3.4</c:v>
                </c:pt>
                <c:pt idx="9">
                  <c:v>-3.5</c:v>
                </c:pt>
                <c:pt idx="10">
                  <c:v>-3.7</c:v>
                </c:pt>
                <c:pt idx="11" formatCode="#\ ##0.0">
                  <c:v>-4</c:v>
                </c:pt>
                <c:pt idx="12">
                  <c:v>-4.0999999999999996</c:v>
                </c:pt>
                <c:pt idx="13">
                  <c:v>-3.9</c:v>
                </c:pt>
                <c:pt idx="14">
                  <c:v>-6.6</c:v>
                </c:pt>
                <c:pt idx="15">
                  <c:v>-8.6999999999999993</c:v>
                </c:pt>
                <c:pt idx="16">
                  <c:v>-7.4</c:v>
                </c:pt>
                <c:pt idx="17">
                  <c:v>-5.7</c:v>
                </c:pt>
              </c:numCache>
            </c:numRef>
          </c:val>
          <c:smooth val="0"/>
          <c:extLst>
            <c:ext xmlns:c16="http://schemas.microsoft.com/office/drawing/2014/chart" uri="{C3380CC4-5D6E-409C-BE32-E72D297353CC}">
              <c16:uniqueId val="{00000002-FC2E-0B45-BC8F-74FE197E5147}"/>
            </c:ext>
          </c:extLst>
        </c:ser>
        <c:dLbls>
          <c:showLegendKey val="0"/>
          <c:showVal val="0"/>
          <c:showCatName val="0"/>
          <c:showSerName val="0"/>
          <c:showPercent val="0"/>
          <c:showBubbleSize val="0"/>
        </c:dLbls>
        <c:smooth val="0"/>
        <c:axId val="-2141331320"/>
        <c:axId val="-2141328280"/>
      </c:lineChart>
      <c:catAx>
        <c:axId val="-2141331320"/>
        <c:scaling>
          <c:orientation val="minMax"/>
        </c:scaling>
        <c:delete val="0"/>
        <c:axPos val="b"/>
        <c:numFmt formatCode="General" sourceLinked="1"/>
        <c:majorTickMark val="out"/>
        <c:minorTickMark val="none"/>
        <c:tickLblPos val="nextTo"/>
        <c:crossAx val="-2141328280"/>
        <c:crosses val="autoZero"/>
        <c:auto val="1"/>
        <c:lblAlgn val="ctr"/>
        <c:lblOffset val="100"/>
        <c:noMultiLvlLbl val="0"/>
      </c:catAx>
      <c:valAx>
        <c:axId val="-2141328280"/>
        <c:scaling>
          <c:orientation val="minMax"/>
        </c:scaling>
        <c:delete val="0"/>
        <c:axPos val="l"/>
        <c:majorGridlines/>
        <c:title>
          <c:tx>
            <c:rich>
              <a:bodyPr/>
              <a:lstStyle/>
              <a:p>
                <a:pPr>
                  <a:defRPr/>
                </a:pPr>
                <a:r>
                  <a:rPr lang="en-GB" b="0"/>
                  <a:t>uz 1000 iedzīvotājiem</a:t>
                </a:r>
              </a:p>
            </c:rich>
          </c:tx>
          <c:overlay val="0"/>
        </c:title>
        <c:numFmt formatCode="#\ ##0" sourceLinked="0"/>
        <c:majorTickMark val="out"/>
        <c:minorTickMark val="none"/>
        <c:tickLblPos val="nextTo"/>
        <c:spPr>
          <a:ln>
            <a:noFill/>
          </a:ln>
        </c:spPr>
        <c:crossAx val="-2141331320"/>
        <c:crosses val="autoZero"/>
        <c:crossBetween val="between"/>
      </c:valAx>
      <c:spPr>
        <a:noFill/>
      </c:spPr>
    </c:plotArea>
    <c:legend>
      <c:legendPos val="b"/>
      <c:overlay val="0"/>
      <c:spPr>
        <a:solidFill>
          <a:schemeClr val="bg1"/>
        </a:solidFill>
      </c:spPr>
    </c:legend>
    <c:plotVisOnly val="1"/>
    <c:dispBlanksAs val="gap"/>
    <c:showDLblsOverMax val="0"/>
  </c:chart>
  <c:spPr>
    <a:noFill/>
    <a:ln>
      <a:noFill/>
    </a:ln>
  </c:spPr>
  <c:txPr>
    <a:bodyPr/>
    <a:lstStyle/>
    <a:p>
      <a:pPr>
        <a:defRPr>
          <a:latin typeface="Times New Roman" panose="02020603050405020304" pitchFamily="18" charset="0"/>
          <a:cs typeface="Times New Roman" panose="02020603050405020304" pitchFamily="18" charset="0"/>
        </a:defRPr>
      </a:pPr>
      <a:endParaRPr lang="en-LV"/>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i="0" u="none" strike="noStrike" baseline="0">
                <a:solidFill>
                  <a:srgbClr val="333333"/>
                </a:solidFill>
                <a:latin typeface="Times New Roman"/>
                <a:ea typeface="Times New Roman"/>
                <a:cs typeface="Times New Roman"/>
              </a:defRPr>
            </a:pPr>
            <a:r>
              <a:rPr lang="en-GB" sz="1200" b="1"/>
              <a:t>Veselīgas dzīves gadi</a:t>
            </a:r>
          </a:p>
        </c:rich>
      </c:tx>
      <c:overlay val="0"/>
      <c:spPr>
        <a:noFill/>
        <a:ln w="25400">
          <a:noFill/>
        </a:ln>
      </c:spPr>
    </c:title>
    <c:autoTitleDeleted val="0"/>
    <c:plotArea>
      <c:layout/>
      <c:lineChart>
        <c:grouping val="standard"/>
        <c:varyColors val="0"/>
        <c:ser>
          <c:idx val="0"/>
          <c:order val="0"/>
          <c:tx>
            <c:v>Igaunija</c:v>
          </c:tx>
          <c:spPr>
            <a:ln w="28575" cap="rnd">
              <a:solidFill>
                <a:schemeClr val="accent1"/>
              </a:solidFill>
              <a:prstDash val="solid"/>
              <a:round/>
            </a:ln>
            <a:effectLst/>
          </c:spPr>
          <c:marker>
            <c:symbol val="none"/>
          </c:marker>
          <c:cat>
            <c:strRef>
              <c:f>Data!$C$11:$T$11</c:f>
              <c:strCache>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strCache>
            </c:strRef>
          </c:cat>
          <c:val>
            <c:numRef>
              <c:f>Data!$C$12:$T$12</c:f>
              <c:numCache>
                <c:formatCode>#\ ##0.0</c:formatCode>
                <c:ptCount val="18"/>
                <c:pt idx="0">
                  <c:v>50.4</c:v>
                </c:pt>
                <c:pt idx="1">
                  <c:v>51.8</c:v>
                </c:pt>
                <c:pt idx="2">
                  <c:v>52.3</c:v>
                </c:pt>
                <c:pt idx="3">
                  <c:v>55.3</c:v>
                </c:pt>
                <c:pt idx="4">
                  <c:v>57.1</c:v>
                </c:pt>
                <c:pt idx="5">
                  <c:v>56.2</c:v>
                </c:pt>
                <c:pt idx="6">
                  <c:v>56.1</c:v>
                </c:pt>
                <c:pt idx="7">
                  <c:v>55.1</c:v>
                </c:pt>
                <c:pt idx="8">
                  <c:v>55.5</c:v>
                </c:pt>
                <c:pt idx="9">
                  <c:v>55.2</c:v>
                </c:pt>
                <c:pt idx="10">
                  <c:v>55</c:v>
                </c:pt>
                <c:pt idx="11">
                  <c:v>56.8</c:v>
                </c:pt>
                <c:pt idx="12">
                  <c:v>56</c:v>
                </c:pt>
                <c:pt idx="13">
                  <c:v>53.9</c:v>
                </c:pt>
                <c:pt idx="14">
                  <c:v>55.8</c:v>
                </c:pt>
                <c:pt idx="15">
                  <c:v>57.6</c:v>
                </c:pt>
                <c:pt idx="16" formatCode="#\ ##0.##########">
                  <c:v>56.5</c:v>
                </c:pt>
                <c:pt idx="17" formatCode="#\ ##0.##########">
                  <c:v>59.3</c:v>
                </c:pt>
              </c:numCache>
            </c:numRef>
          </c:val>
          <c:smooth val="0"/>
          <c:extLst>
            <c:ext xmlns:c16="http://schemas.microsoft.com/office/drawing/2014/chart" uri="{C3380CC4-5D6E-409C-BE32-E72D297353CC}">
              <c16:uniqueId val="{00000000-9057-C448-99F1-1E21CDED1256}"/>
            </c:ext>
          </c:extLst>
        </c:ser>
        <c:ser>
          <c:idx val="1"/>
          <c:order val="1"/>
          <c:tx>
            <c:v>Latvija</c:v>
          </c:tx>
          <c:spPr>
            <a:ln w="28575" cap="rnd" cmpd="dbl">
              <a:solidFill>
                <a:srgbClr val="C00000"/>
              </a:solidFill>
              <a:round/>
            </a:ln>
            <a:effectLst/>
          </c:spPr>
          <c:marker>
            <c:symbol val="none"/>
          </c:marker>
          <c:cat>
            <c:strRef>
              <c:f>Data!$C$11:$T$11</c:f>
              <c:strCache>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strCache>
            </c:strRef>
          </c:cat>
          <c:val>
            <c:numRef>
              <c:f>Data!$C$13:$T$13</c:f>
              <c:numCache>
                <c:formatCode>#\ ##0.0</c:formatCode>
                <c:ptCount val="18"/>
                <c:pt idx="0">
                  <c:v>51.9</c:v>
                </c:pt>
                <c:pt idx="1">
                  <c:v>51.7</c:v>
                </c:pt>
                <c:pt idx="2">
                  <c:v>53.1</c:v>
                </c:pt>
                <c:pt idx="3">
                  <c:v>53</c:v>
                </c:pt>
                <c:pt idx="4">
                  <c:v>54.1</c:v>
                </c:pt>
                <c:pt idx="5">
                  <c:v>54.8</c:v>
                </c:pt>
                <c:pt idx="6">
                  <c:v>55.1</c:v>
                </c:pt>
                <c:pt idx="7">
                  <c:v>56.8</c:v>
                </c:pt>
                <c:pt idx="8">
                  <c:v>53</c:v>
                </c:pt>
                <c:pt idx="9">
                  <c:v>53.4</c:v>
                </c:pt>
                <c:pt idx="10">
                  <c:v>53</c:v>
                </c:pt>
                <c:pt idx="11">
                  <c:v>53.6</c:v>
                </c:pt>
                <c:pt idx="12">
                  <c:v>51.4</c:v>
                </c:pt>
                <c:pt idx="13">
                  <c:v>52.3</c:v>
                </c:pt>
                <c:pt idx="14">
                  <c:v>53.1</c:v>
                </c:pt>
                <c:pt idx="15">
                  <c:v>53.4</c:v>
                </c:pt>
                <c:pt idx="16" formatCode="#\ ##0.##########">
                  <c:v>53.8</c:v>
                </c:pt>
                <c:pt idx="17" formatCode="#\ ##0.##########">
                  <c:v>54.2</c:v>
                </c:pt>
              </c:numCache>
            </c:numRef>
          </c:val>
          <c:smooth val="0"/>
          <c:extLst>
            <c:ext xmlns:c16="http://schemas.microsoft.com/office/drawing/2014/chart" uri="{C3380CC4-5D6E-409C-BE32-E72D297353CC}">
              <c16:uniqueId val="{00000001-9057-C448-99F1-1E21CDED1256}"/>
            </c:ext>
          </c:extLst>
        </c:ser>
        <c:ser>
          <c:idx val="2"/>
          <c:order val="2"/>
          <c:tx>
            <c:v>Lietuva</c:v>
          </c:tx>
          <c:spPr>
            <a:ln w="28575" cap="rnd">
              <a:solidFill>
                <a:srgbClr val="92D050"/>
              </a:solidFill>
              <a:round/>
            </a:ln>
            <a:effectLst/>
          </c:spPr>
          <c:marker>
            <c:symbol val="none"/>
          </c:marker>
          <c:cat>
            <c:strRef>
              <c:f>Data!$C$11:$T$11</c:f>
              <c:strCache>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strCache>
            </c:strRef>
          </c:cat>
          <c:val>
            <c:numRef>
              <c:f>Data!$C$14:$T$14</c:f>
              <c:numCache>
                <c:formatCode>#\ ##0.0</c:formatCode>
                <c:ptCount val="18"/>
                <c:pt idx="0">
                  <c:v>52.9</c:v>
                </c:pt>
                <c:pt idx="1">
                  <c:v>54.4</c:v>
                </c:pt>
                <c:pt idx="2">
                  <c:v>55.7</c:v>
                </c:pt>
                <c:pt idx="3">
                  <c:v>56.8</c:v>
                </c:pt>
                <c:pt idx="4">
                  <c:v>58.9</c:v>
                </c:pt>
                <c:pt idx="5">
                  <c:v>59.8</c:v>
                </c:pt>
                <c:pt idx="6">
                  <c:v>59.5</c:v>
                </c:pt>
                <c:pt idx="7">
                  <c:v>59.1</c:v>
                </c:pt>
                <c:pt idx="8">
                  <c:v>59.2</c:v>
                </c:pt>
                <c:pt idx="9">
                  <c:v>59.7</c:v>
                </c:pt>
                <c:pt idx="10">
                  <c:v>56.5</c:v>
                </c:pt>
                <c:pt idx="11">
                  <c:v>57.8</c:v>
                </c:pt>
                <c:pt idx="12">
                  <c:v>58.1</c:v>
                </c:pt>
                <c:pt idx="13">
                  <c:v>57.7</c:v>
                </c:pt>
                <c:pt idx="14">
                  <c:v>57.5</c:v>
                </c:pt>
                <c:pt idx="15">
                  <c:v>56.8</c:v>
                </c:pt>
                <c:pt idx="16" formatCode="#\ ##0.##########">
                  <c:v>57.6</c:v>
                </c:pt>
                <c:pt idx="17" formatCode="#\ ##0.##########">
                  <c:v>60.3</c:v>
                </c:pt>
              </c:numCache>
            </c:numRef>
          </c:val>
          <c:smooth val="0"/>
          <c:extLst>
            <c:ext xmlns:c16="http://schemas.microsoft.com/office/drawing/2014/chart" uri="{C3380CC4-5D6E-409C-BE32-E72D297353CC}">
              <c16:uniqueId val="{00000002-9057-C448-99F1-1E21CDED1256}"/>
            </c:ext>
          </c:extLst>
        </c:ser>
        <c:dLbls>
          <c:showLegendKey val="0"/>
          <c:showVal val="0"/>
          <c:showCatName val="0"/>
          <c:showSerName val="0"/>
          <c:showPercent val="0"/>
          <c:showBubbleSize val="0"/>
        </c:dLbls>
        <c:smooth val="0"/>
        <c:axId val="1245329023"/>
        <c:axId val="1"/>
      </c:lineChart>
      <c:catAx>
        <c:axId val="1245329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00" b="0" i="0" u="none" strike="noStrike" baseline="0">
                <a:solidFill>
                  <a:srgbClr val="333333"/>
                </a:solidFill>
                <a:latin typeface="Times New Roman"/>
                <a:ea typeface="Times New Roman"/>
                <a:cs typeface="Times New Roman"/>
              </a:defRPr>
            </a:pPr>
            <a:endParaRPr lang="en-LV"/>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 ##0" sourceLinked="0"/>
        <c:majorTickMark val="none"/>
        <c:minorTickMark val="none"/>
        <c:tickLblPos val="nextTo"/>
        <c:spPr>
          <a:ln w="6350">
            <a:noFill/>
          </a:ln>
        </c:spPr>
        <c:txPr>
          <a:bodyPr rot="0" vert="horz"/>
          <a:lstStyle/>
          <a:p>
            <a:pPr>
              <a:defRPr sz="1000" b="0" i="0" u="none" strike="noStrike" baseline="0">
                <a:solidFill>
                  <a:srgbClr val="333333"/>
                </a:solidFill>
                <a:latin typeface="Times New Roman"/>
                <a:ea typeface="Times New Roman"/>
                <a:cs typeface="Times New Roman"/>
              </a:defRPr>
            </a:pPr>
            <a:endParaRPr lang="en-LV"/>
          </a:p>
        </c:txPr>
        <c:crossAx val="1245329023"/>
        <c:crosses val="autoZero"/>
        <c:crossBetween val="between"/>
      </c:valAx>
      <c:spPr>
        <a:noFill/>
        <a:ln w="25400">
          <a:noFill/>
        </a:ln>
      </c:spPr>
    </c:plotArea>
    <c:legend>
      <c:legendPos val="b"/>
      <c:overlay val="0"/>
      <c:spPr>
        <a:noFill/>
        <a:ln w="25400">
          <a:noFill/>
        </a:ln>
      </c:spPr>
      <c:txPr>
        <a:bodyPr/>
        <a:lstStyle/>
        <a:p>
          <a:pPr>
            <a:defRPr sz="1000" b="0" i="0" u="none" strike="noStrike" baseline="0">
              <a:solidFill>
                <a:srgbClr val="333333"/>
              </a:solidFill>
              <a:latin typeface="Times New Roman"/>
              <a:ea typeface="Times New Roman"/>
              <a:cs typeface="Times New Roman"/>
            </a:defRPr>
          </a:pPr>
          <a:endParaRPr lang="en-LV"/>
        </a:p>
      </c:txPr>
    </c:legend>
    <c:plotVisOnly val="1"/>
    <c:dispBlanksAs val="gap"/>
    <c:showDLblsOverMax val="0"/>
  </c:chart>
  <c:spPr>
    <a:solidFill>
      <a:schemeClr val="bg1"/>
    </a:solidFill>
    <a:ln w="9525" cap="flat" cmpd="sng" algn="ctr">
      <a:noFill/>
      <a:round/>
    </a:ln>
    <a:effectLst/>
  </c:spPr>
  <c:txPr>
    <a:bodyPr/>
    <a:lstStyle/>
    <a:p>
      <a:pPr>
        <a:defRPr sz="1200" b="0" i="0" u="none" strike="noStrike" baseline="0">
          <a:solidFill>
            <a:srgbClr val="000000"/>
          </a:solidFill>
          <a:latin typeface="Times New Roman"/>
          <a:ea typeface="Times New Roman"/>
          <a:cs typeface="Times New Roman"/>
        </a:defRPr>
      </a:pPr>
      <a:endParaRPr lang="en-LV"/>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a:t>Latviešu un austrumslāvu tautību sadalījums pa vecuma grupām</a:t>
            </a:r>
          </a:p>
          <a:p>
            <a:pPr>
              <a:defRPr/>
            </a:pPr>
            <a:r>
              <a:rPr lang="en-GB"/>
              <a:t>2025. gadā</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Latvieši</c:v>
          </c:tx>
          <c:spPr>
            <a:ln w="28575" cap="rnd">
              <a:solidFill>
                <a:srgbClr val="C00000"/>
              </a:solidFill>
              <a:round/>
            </a:ln>
            <a:effectLst/>
          </c:spPr>
          <c:marker>
            <c:symbol val="none"/>
          </c:marker>
          <c:cat>
            <c:strRef>
              <c:f>'IRE040'!$B$22:$B$39</c:f>
              <c:strCache>
                <c:ptCount val="18"/>
                <c:pt idx="0">
                  <c:v>0–4 </c:v>
                </c:pt>
                <c:pt idx="1">
                  <c:v>5–9 </c:v>
                </c:pt>
                <c:pt idx="2">
                  <c:v>10–14 </c:v>
                </c:pt>
                <c:pt idx="3">
                  <c:v>15–19 </c:v>
                </c:pt>
                <c:pt idx="4">
                  <c:v>20–24 </c:v>
                </c:pt>
                <c:pt idx="5">
                  <c:v>25–29 </c:v>
                </c:pt>
                <c:pt idx="6">
                  <c:v>30–34 </c:v>
                </c:pt>
                <c:pt idx="7">
                  <c:v>35–39 </c:v>
                </c:pt>
                <c:pt idx="8">
                  <c:v>40–44 </c:v>
                </c:pt>
                <c:pt idx="9">
                  <c:v>45–49 </c:v>
                </c:pt>
                <c:pt idx="10">
                  <c:v>50–54 </c:v>
                </c:pt>
                <c:pt idx="11">
                  <c:v>55–59 </c:v>
                </c:pt>
                <c:pt idx="12">
                  <c:v>60–64 </c:v>
                </c:pt>
                <c:pt idx="13">
                  <c:v>65–69 </c:v>
                </c:pt>
                <c:pt idx="14">
                  <c:v>70–74 </c:v>
                </c:pt>
                <c:pt idx="15">
                  <c:v>75–79 </c:v>
                </c:pt>
                <c:pt idx="16">
                  <c:v>80–84 </c:v>
                </c:pt>
                <c:pt idx="17">
                  <c:v>85 +</c:v>
                </c:pt>
              </c:strCache>
            </c:strRef>
          </c:cat>
          <c:val>
            <c:numRef>
              <c:f>'IRE040'!$Q$22:$Q$39</c:f>
              <c:numCache>
                <c:formatCode>0</c:formatCode>
                <c:ptCount val="18"/>
                <c:pt idx="0">
                  <c:v>61177</c:v>
                </c:pt>
                <c:pt idx="1">
                  <c:v>76074</c:v>
                </c:pt>
                <c:pt idx="2">
                  <c:v>67400</c:v>
                </c:pt>
                <c:pt idx="3">
                  <c:v>67358</c:v>
                </c:pt>
                <c:pt idx="4">
                  <c:v>61031</c:v>
                </c:pt>
                <c:pt idx="5">
                  <c:v>57556</c:v>
                </c:pt>
                <c:pt idx="6">
                  <c:v>84240</c:v>
                </c:pt>
                <c:pt idx="7">
                  <c:v>94542</c:v>
                </c:pt>
                <c:pt idx="8">
                  <c:v>85887</c:v>
                </c:pt>
                <c:pt idx="9">
                  <c:v>77711</c:v>
                </c:pt>
                <c:pt idx="10">
                  <c:v>81025</c:v>
                </c:pt>
                <c:pt idx="11">
                  <c:v>74619</c:v>
                </c:pt>
                <c:pt idx="12">
                  <c:v>74276</c:v>
                </c:pt>
                <c:pt idx="13">
                  <c:v>65245</c:v>
                </c:pt>
                <c:pt idx="14">
                  <c:v>48317</c:v>
                </c:pt>
                <c:pt idx="15">
                  <c:v>37324</c:v>
                </c:pt>
                <c:pt idx="16">
                  <c:v>37175</c:v>
                </c:pt>
                <c:pt idx="17">
                  <c:v>31051</c:v>
                </c:pt>
              </c:numCache>
            </c:numRef>
          </c:val>
          <c:smooth val="0"/>
          <c:extLst>
            <c:ext xmlns:c16="http://schemas.microsoft.com/office/drawing/2014/chart" uri="{C3380CC4-5D6E-409C-BE32-E72D297353CC}">
              <c16:uniqueId val="{00000000-E7A6-F344-84E6-7513BF1612A5}"/>
            </c:ext>
          </c:extLst>
        </c:ser>
        <c:ser>
          <c:idx val="1"/>
          <c:order val="1"/>
          <c:tx>
            <c:v>Austrumslāvi</c:v>
          </c:tx>
          <c:spPr>
            <a:ln w="28575" cap="rnd">
              <a:solidFill>
                <a:srgbClr val="00B0F0"/>
              </a:solidFill>
              <a:round/>
            </a:ln>
            <a:effectLst/>
          </c:spPr>
          <c:marker>
            <c:symbol val="none"/>
          </c:marker>
          <c:val>
            <c:numRef>
              <c:f>'IRE040'!$S$40:$S$57</c:f>
              <c:numCache>
                <c:formatCode>0</c:formatCode>
                <c:ptCount val="18"/>
                <c:pt idx="0">
                  <c:v>8580</c:v>
                </c:pt>
                <c:pt idx="1">
                  <c:v>16470</c:v>
                </c:pt>
                <c:pt idx="2">
                  <c:v>15249</c:v>
                </c:pt>
                <c:pt idx="3">
                  <c:v>15858</c:v>
                </c:pt>
                <c:pt idx="4">
                  <c:v>19437</c:v>
                </c:pt>
                <c:pt idx="5">
                  <c:v>18860</c:v>
                </c:pt>
                <c:pt idx="6">
                  <c:v>27185</c:v>
                </c:pt>
                <c:pt idx="7">
                  <c:v>42087</c:v>
                </c:pt>
                <c:pt idx="8">
                  <c:v>41740</c:v>
                </c:pt>
                <c:pt idx="9">
                  <c:v>38653</c:v>
                </c:pt>
                <c:pt idx="10">
                  <c:v>41234</c:v>
                </c:pt>
                <c:pt idx="11">
                  <c:v>42723</c:v>
                </c:pt>
                <c:pt idx="12">
                  <c:v>50067</c:v>
                </c:pt>
                <c:pt idx="13">
                  <c:v>50387</c:v>
                </c:pt>
                <c:pt idx="14">
                  <c:v>42584</c:v>
                </c:pt>
                <c:pt idx="15">
                  <c:v>31463</c:v>
                </c:pt>
                <c:pt idx="16">
                  <c:v>17386</c:v>
                </c:pt>
                <c:pt idx="17">
                  <c:v>19753</c:v>
                </c:pt>
              </c:numCache>
            </c:numRef>
          </c:val>
          <c:smooth val="0"/>
          <c:extLst>
            <c:ext xmlns:c16="http://schemas.microsoft.com/office/drawing/2014/chart" uri="{C3380CC4-5D6E-409C-BE32-E72D297353CC}">
              <c16:uniqueId val="{00000001-E7A6-F344-84E6-7513BF1612A5}"/>
            </c:ext>
          </c:extLst>
        </c:ser>
        <c:dLbls>
          <c:showLegendKey val="0"/>
          <c:showVal val="0"/>
          <c:showCatName val="0"/>
          <c:showSerName val="0"/>
          <c:showPercent val="0"/>
          <c:showBubbleSize val="0"/>
        </c:dLbls>
        <c:smooth val="0"/>
        <c:axId val="1117957168"/>
        <c:axId val="1117959168"/>
      </c:lineChart>
      <c:catAx>
        <c:axId val="111795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17959168"/>
        <c:crosses val="autoZero"/>
        <c:auto val="1"/>
        <c:lblAlgn val="ctr"/>
        <c:lblOffset val="100"/>
        <c:noMultiLvlLbl val="0"/>
      </c:catAx>
      <c:valAx>
        <c:axId val="1117959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1795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a:t>Etnisko grupu sadalījums pa vecumiem 2025. gadā</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Latvieši</c:v>
          </c:tx>
          <c:spPr>
            <a:ln w="28575" cap="rnd">
              <a:solidFill>
                <a:srgbClr val="C00000"/>
              </a:solidFill>
              <a:round/>
            </a:ln>
            <a:effectLst/>
          </c:spPr>
          <c:marker>
            <c:symbol val="none"/>
          </c:marker>
          <c:cat>
            <c:strRef>
              <c:f>'IRE040'!$B$22:$B$39</c:f>
              <c:strCache>
                <c:ptCount val="18"/>
                <c:pt idx="0">
                  <c:v>0–4 </c:v>
                </c:pt>
                <c:pt idx="1">
                  <c:v>5–9 </c:v>
                </c:pt>
                <c:pt idx="2">
                  <c:v>10–14 </c:v>
                </c:pt>
                <c:pt idx="3">
                  <c:v>15–19 </c:v>
                </c:pt>
                <c:pt idx="4">
                  <c:v>20–24 </c:v>
                </c:pt>
                <c:pt idx="5">
                  <c:v>25–29 </c:v>
                </c:pt>
                <c:pt idx="6">
                  <c:v>30–34 </c:v>
                </c:pt>
                <c:pt idx="7">
                  <c:v>35–39 </c:v>
                </c:pt>
                <c:pt idx="8">
                  <c:v>40–44 </c:v>
                </c:pt>
                <c:pt idx="9">
                  <c:v>45–49 </c:v>
                </c:pt>
                <c:pt idx="10">
                  <c:v>50–54 </c:v>
                </c:pt>
                <c:pt idx="11">
                  <c:v>55–59 </c:v>
                </c:pt>
                <c:pt idx="12">
                  <c:v>60–64 </c:v>
                </c:pt>
                <c:pt idx="13">
                  <c:v>65–69 </c:v>
                </c:pt>
                <c:pt idx="14">
                  <c:v>70–74 </c:v>
                </c:pt>
                <c:pt idx="15">
                  <c:v>75–79 </c:v>
                </c:pt>
                <c:pt idx="16">
                  <c:v>80–84 </c:v>
                </c:pt>
                <c:pt idx="17">
                  <c:v>85 +</c:v>
                </c:pt>
              </c:strCache>
            </c:strRef>
          </c:cat>
          <c:val>
            <c:numRef>
              <c:f>'IRE040'!$Q$22:$Q$39</c:f>
              <c:numCache>
                <c:formatCode>0</c:formatCode>
                <c:ptCount val="18"/>
                <c:pt idx="0">
                  <c:v>61177</c:v>
                </c:pt>
                <c:pt idx="1">
                  <c:v>76074</c:v>
                </c:pt>
                <c:pt idx="2">
                  <c:v>67400</c:v>
                </c:pt>
                <c:pt idx="3">
                  <c:v>67358</c:v>
                </c:pt>
                <c:pt idx="4">
                  <c:v>61031</c:v>
                </c:pt>
                <c:pt idx="5">
                  <c:v>57556</c:v>
                </c:pt>
                <c:pt idx="6">
                  <c:v>84240</c:v>
                </c:pt>
                <c:pt idx="7">
                  <c:v>94542</c:v>
                </c:pt>
                <c:pt idx="8">
                  <c:v>85887</c:v>
                </c:pt>
                <c:pt idx="9">
                  <c:v>77711</c:v>
                </c:pt>
                <c:pt idx="10">
                  <c:v>81025</c:v>
                </c:pt>
                <c:pt idx="11">
                  <c:v>74619</c:v>
                </c:pt>
                <c:pt idx="12">
                  <c:v>74276</c:v>
                </c:pt>
                <c:pt idx="13">
                  <c:v>65245</c:v>
                </c:pt>
                <c:pt idx="14">
                  <c:v>48317</c:v>
                </c:pt>
                <c:pt idx="15">
                  <c:v>37324</c:v>
                </c:pt>
                <c:pt idx="16">
                  <c:v>37175</c:v>
                </c:pt>
                <c:pt idx="17">
                  <c:v>31051</c:v>
                </c:pt>
              </c:numCache>
            </c:numRef>
          </c:val>
          <c:smooth val="0"/>
          <c:extLst>
            <c:ext xmlns:c16="http://schemas.microsoft.com/office/drawing/2014/chart" uri="{C3380CC4-5D6E-409C-BE32-E72D297353CC}">
              <c16:uniqueId val="{00000000-9732-FD40-804D-7FF0C75D49AF}"/>
            </c:ext>
          </c:extLst>
        </c:ser>
        <c:ser>
          <c:idx val="1"/>
          <c:order val="1"/>
          <c:tx>
            <c:v>Austrumslāvi</c:v>
          </c:tx>
          <c:spPr>
            <a:ln w="28575" cap="rnd">
              <a:solidFill>
                <a:schemeClr val="accent5">
                  <a:lumMod val="60000"/>
                  <a:lumOff val="40000"/>
                </a:schemeClr>
              </a:solidFill>
              <a:round/>
            </a:ln>
            <a:effectLst/>
          </c:spPr>
          <c:marker>
            <c:symbol val="none"/>
          </c:marker>
          <c:val>
            <c:numRef>
              <c:f>'IRE040'!$S$40:$S$57</c:f>
              <c:numCache>
                <c:formatCode>0</c:formatCode>
                <c:ptCount val="18"/>
                <c:pt idx="0">
                  <c:v>8580</c:v>
                </c:pt>
                <c:pt idx="1">
                  <c:v>16470</c:v>
                </c:pt>
                <c:pt idx="2">
                  <c:v>15249</c:v>
                </c:pt>
                <c:pt idx="3">
                  <c:v>15858</c:v>
                </c:pt>
                <c:pt idx="4">
                  <c:v>19437</c:v>
                </c:pt>
                <c:pt idx="5">
                  <c:v>18860</c:v>
                </c:pt>
                <c:pt idx="6">
                  <c:v>27185</c:v>
                </c:pt>
                <c:pt idx="7">
                  <c:v>42087</c:v>
                </c:pt>
                <c:pt idx="8">
                  <c:v>41740</c:v>
                </c:pt>
                <c:pt idx="9">
                  <c:v>38653</c:v>
                </c:pt>
                <c:pt idx="10">
                  <c:v>41234</c:v>
                </c:pt>
                <c:pt idx="11">
                  <c:v>42723</c:v>
                </c:pt>
                <c:pt idx="12">
                  <c:v>50067</c:v>
                </c:pt>
                <c:pt idx="13">
                  <c:v>50387</c:v>
                </c:pt>
                <c:pt idx="14">
                  <c:v>42584</c:v>
                </c:pt>
                <c:pt idx="15">
                  <c:v>31463</c:v>
                </c:pt>
                <c:pt idx="16">
                  <c:v>17386</c:v>
                </c:pt>
                <c:pt idx="17">
                  <c:v>19753</c:v>
                </c:pt>
              </c:numCache>
            </c:numRef>
          </c:val>
          <c:smooth val="0"/>
          <c:extLst>
            <c:ext xmlns:c16="http://schemas.microsoft.com/office/drawing/2014/chart" uri="{C3380CC4-5D6E-409C-BE32-E72D297353CC}">
              <c16:uniqueId val="{00000001-9732-FD40-804D-7FF0C75D49AF}"/>
            </c:ext>
          </c:extLst>
        </c:ser>
        <c:ser>
          <c:idx val="2"/>
          <c:order val="2"/>
          <c:tx>
            <c:v>'Nezināmie'</c:v>
          </c:tx>
          <c:spPr>
            <a:ln w="28575" cap="rnd">
              <a:solidFill>
                <a:schemeClr val="accent3"/>
              </a:solidFill>
              <a:round/>
            </a:ln>
            <a:effectLst/>
          </c:spPr>
          <c:marker>
            <c:symbol val="none"/>
          </c:marker>
          <c:val>
            <c:numRef>
              <c:f>'IRE040'!$S$4:$S$21</c:f>
              <c:numCache>
                <c:formatCode>0</c:formatCode>
                <c:ptCount val="18"/>
                <c:pt idx="0">
                  <c:v>7668</c:v>
                </c:pt>
                <c:pt idx="1">
                  <c:v>9571</c:v>
                </c:pt>
                <c:pt idx="2">
                  <c:v>15318</c:v>
                </c:pt>
                <c:pt idx="3">
                  <c:v>16528</c:v>
                </c:pt>
                <c:pt idx="4">
                  <c:v>3447</c:v>
                </c:pt>
                <c:pt idx="5">
                  <c:v>1592</c:v>
                </c:pt>
                <c:pt idx="6">
                  <c:v>1555</c:v>
                </c:pt>
                <c:pt idx="7">
                  <c:v>1939</c:v>
                </c:pt>
                <c:pt idx="8">
                  <c:v>1849</c:v>
                </c:pt>
                <c:pt idx="9">
                  <c:v>1336</c:v>
                </c:pt>
                <c:pt idx="10">
                  <c:v>1108</c:v>
                </c:pt>
                <c:pt idx="11">
                  <c:v>1393</c:v>
                </c:pt>
                <c:pt idx="12">
                  <c:v>1801</c:v>
                </c:pt>
                <c:pt idx="13">
                  <c:v>1728</c:v>
                </c:pt>
                <c:pt idx="14">
                  <c:v>1245</c:v>
                </c:pt>
                <c:pt idx="15">
                  <c:v>870</c:v>
                </c:pt>
                <c:pt idx="16">
                  <c:v>508</c:v>
                </c:pt>
                <c:pt idx="17">
                  <c:v>457</c:v>
                </c:pt>
              </c:numCache>
            </c:numRef>
          </c:val>
          <c:smooth val="0"/>
          <c:extLst>
            <c:ext xmlns:c16="http://schemas.microsoft.com/office/drawing/2014/chart" uri="{C3380CC4-5D6E-409C-BE32-E72D297353CC}">
              <c16:uniqueId val="{00000002-9732-FD40-804D-7FF0C75D49AF}"/>
            </c:ext>
          </c:extLst>
        </c:ser>
        <c:ser>
          <c:idx val="3"/>
          <c:order val="3"/>
          <c:tx>
            <c:v>Pārējās 5</c:v>
          </c:tx>
          <c:spPr>
            <a:ln w="28575" cap="rnd">
              <a:solidFill>
                <a:schemeClr val="accent4"/>
              </a:solidFill>
              <a:round/>
            </a:ln>
            <a:effectLst/>
          </c:spPr>
          <c:marker>
            <c:symbol val="none"/>
          </c:marker>
          <c:val>
            <c:numRef>
              <c:f>'IRE040'!$S$58:$S$75</c:f>
              <c:numCache>
                <c:formatCode>0</c:formatCode>
                <c:ptCount val="18"/>
                <c:pt idx="0">
                  <c:v>837</c:v>
                </c:pt>
                <c:pt idx="1">
                  <c:v>1250</c:v>
                </c:pt>
                <c:pt idx="2">
                  <c:v>1259</c:v>
                </c:pt>
                <c:pt idx="3">
                  <c:v>1452</c:v>
                </c:pt>
                <c:pt idx="4">
                  <c:v>2477</c:v>
                </c:pt>
                <c:pt idx="5">
                  <c:v>2481</c:v>
                </c:pt>
                <c:pt idx="6">
                  <c:v>3362</c:v>
                </c:pt>
                <c:pt idx="7">
                  <c:v>4843</c:v>
                </c:pt>
                <c:pt idx="8">
                  <c:v>4945</c:v>
                </c:pt>
                <c:pt idx="9">
                  <c:v>4850</c:v>
                </c:pt>
                <c:pt idx="10">
                  <c:v>4982</c:v>
                </c:pt>
                <c:pt idx="11">
                  <c:v>5191</c:v>
                </c:pt>
                <c:pt idx="12">
                  <c:v>6074</c:v>
                </c:pt>
                <c:pt idx="13">
                  <c:v>5636</c:v>
                </c:pt>
                <c:pt idx="14">
                  <c:v>4810</c:v>
                </c:pt>
                <c:pt idx="15">
                  <c:v>4567</c:v>
                </c:pt>
                <c:pt idx="16">
                  <c:v>3493</c:v>
                </c:pt>
                <c:pt idx="17">
                  <c:v>2786</c:v>
                </c:pt>
              </c:numCache>
            </c:numRef>
          </c:val>
          <c:smooth val="0"/>
          <c:extLst>
            <c:ext xmlns:c16="http://schemas.microsoft.com/office/drawing/2014/chart" uri="{C3380CC4-5D6E-409C-BE32-E72D297353CC}">
              <c16:uniqueId val="{00000003-9732-FD40-804D-7FF0C75D49AF}"/>
            </c:ext>
          </c:extLst>
        </c:ser>
        <c:dLbls>
          <c:showLegendKey val="0"/>
          <c:showVal val="0"/>
          <c:showCatName val="0"/>
          <c:showSerName val="0"/>
          <c:showPercent val="0"/>
          <c:showBubbleSize val="0"/>
        </c:dLbls>
        <c:smooth val="0"/>
        <c:axId val="1253826559"/>
        <c:axId val="1253704943"/>
      </c:lineChart>
      <c:catAx>
        <c:axId val="1253826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253704943"/>
        <c:crosses val="autoZero"/>
        <c:auto val="1"/>
        <c:lblAlgn val="ctr"/>
        <c:lblOffset val="100"/>
        <c:noMultiLvlLbl val="0"/>
      </c:catAx>
      <c:valAx>
        <c:axId val="12537049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2538265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sz="1400"/>
              <a:t>Elektroenerģijas patēriņš, GWH</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Igaunija</c:v>
          </c:tx>
          <c:spPr>
            <a:ln w="28575" cap="rnd">
              <a:solidFill>
                <a:schemeClr val="accent1"/>
              </a:solidFill>
              <a:round/>
            </a:ln>
            <a:effectLst/>
          </c:spPr>
          <c:marker>
            <c:symbol val="none"/>
          </c:marker>
          <c:cat>
            <c:strRef>
              <c:f>[3]Data!$B$10:$J$10</c:f>
              <c:strCache>
                <c:ptCount val="9"/>
                <c:pt idx="0">
                  <c:v>2015</c:v>
                </c:pt>
                <c:pt idx="1">
                  <c:v>2016</c:v>
                </c:pt>
                <c:pt idx="2">
                  <c:v>2017</c:v>
                </c:pt>
                <c:pt idx="3">
                  <c:v>2018</c:v>
                </c:pt>
                <c:pt idx="4">
                  <c:v>2019</c:v>
                </c:pt>
                <c:pt idx="5">
                  <c:v>2020</c:v>
                </c:pt>
                <c:pt idx="6">
                  <c:v>2021</c:v>
                </c:pt>
                <c:pt idx="7">
                  <c:v>2022</c:v>
                </c:pt>
                <c:pt idx="8">
                  <c:v>2023</c:v>
                </c:pt>
              </c:strCache>
            </c:strRef>
          </c:cat>
          <c:val>
            <c:numRef>
              <c:f>[3]Data!$B$12:$J$12</c:f>
              <c:numCache>
                <c:formatCode>#,##0</c:formatCode>
                <c:ptCount val="9"/>
                <c:pt idx="0">
                  <c:v>7440</c:v>
                </c:pt>
                <c:pt idx="1">
                  <c:v>7824</c:v>
                </c:pt>
                <c:pt idx="2">
                  <c:v>7735.4920000000002</c:v>
                </c:pt>
                <c:pt idx="3">
                  <c:v>7985</c:v>
                </c:pt>
                <c:pt idx="4">
                  <c:v>7786.94</c:v>
                </c:pt>
                <c:pt idx="5">
                  <c:v>7540.06</c:v>
                </c:pt>
                <c:pt idx="6">
                  <c:v>8134.585</c:v>
                </c:pt>
                <c:pt idx="7">
                  <c:v>7307.76</c:v>
                </c:pt>
                <c:pt idx="8">
                  <c:v>6249.1469999999999</c:v>
                </c:pt>
              </c:numCache>
            </c:numRef>
          </c:val>
          <c:smooth val="0"/>
          <c:extLst>
            <c:ext xmlns:c16="http://schemas.microsoft.com/office/drawing/2014/chart" uri="{C3380CC4-5D6E-409C-BE32-E72D297353CC}">
              <c16:uniqueId val="{00000000-DC7A-9B4F-821A-60EA30BA6E71}"/>
            </c:ext>
          </c:extLst>
        </c:ser>
        <c:ser>
          <c:idx val="1"/>
          <c:order val="1"/>
          <c:tx>
            <c:v>Latvija</c:v>
          </c:tx>
          <c:spPr>
            <a:ln w="28575" cap="rnd" cmpd="dbl">
              <a:solidFill>
                <a:srgbClr val="C00000"/>
              </a:solidFill>
              <a:round/>
            </a:ln>
            <a:effectLst/>
          </c:spPr>
          <c:marker>
            <c:symbol val="none"/>
          </c:marker>
          <c:cat>
            <c:strRef>
              <c:f>[3]Data!$B$10:$J$10</c:f>
              <c:strCache>
                <c:ptCount val="9"/>
                <c:pt idx="0">
                  <c:v>2015</c:v>
                </c:pt>
                <c:pt idx="1">
                  <c:v>2016</c:v>
                </c:pt>
                <c:pt idx="2">
                  <c:v>2017</c:v>
                </c:pt>
                <c:pt idx="3">
                  <c:v>2018</c:v>
                </c:pt>
                <c:pt idx="4">
                  <c:v>2019</c:v>
                </c:pt>
                <c:pt idx="5">
                  <c:v>2020</c:v>
                </c:pt>
                <c:pt idx="6">
                  <c:v>2021</c:v>
                </c:pt>
                <c:pt idx="7">
                  <c:v>2022</c:v>
                </c:pt>
                <c:pt idx="8">
                  <c:v>2023</c:v>
                </c:pt>
              </c:strCache>
            </c:strRef>
          </c:cat>
          <c:val>
            <c:numRef>
              <c:f>[3]Data!$B$13:$J$13</c:f>
              <c:numCache>
                <c:formatCode>#,##0</c:formatCode>
                <c:ptCount val="9"/>
                <c:pt idx="0">
                  <c:v>6461</c:v>
                </c:pt>
                <c:pt idx="1">
                  <c:v>6482</c:v>
                </c:pt>
                <c:pt idx="2">
                  <c:v>6484.6409999999996</c:v>
                </c:pt>
                <c:pt idx="3">
                  <c:v>6662.1409999999996</c:v>
                </c:pt>
                <c:pt idx="4">
                  <c:v>6636.5140000000001</c:v>
                </c:pt>
                <c:pt idx="5">
                  <c:v>6688.8829999999998</c:v>
                </c:pt>
                <c:pt idx="6">
                  <c:v>6930.2879999999996</c:v>
                </c:pt>
                <c:pt idx="7">
                  <c:v>6750.9390000000003</c:v>
                </c:pt>
                <c:pt idx="8">
                  <c:v>6560.3670000000002</c:v>
                </c:pt>
              </c:numCache>
            </c:numRef>
          </c:val>
          <c:smooth val="0"/>
          <c:extLst>
            <c:ext xmlns:c16="http://schemas.microsoft.com/office/drawing/2014/chart" uri="{C3380CC4-5D6E-409C-BE32-E72D297353CC}">
              <c16:uniqueId val="{00000001-DC7A-9B4F-821A-60EA30BA6E71}"/>
            </c:ext>
          </c:extLst>
        </c:ser>
        <c:ser>
          <c:idx val="2"/>
          <c:order val="2"/>
          <c:tx>
            <c:v>Lietuva</c:v>
          </c:tx>
          <c:spPr>
            <a:ln w="28575" cap="rnd">
              <a:solidFill>
                <a:srgbClr val="92D050"/>
              </a:solidFill>
              <a:round/>
            </a:ln>
            <a:effectLst/>
          </c:spPr>
          <c:marker>
            <c:symbol val="none"/>
          </c:marker>
          <c:cat>
            <c:strRef>
              <c:f>[3]Data!$B$10:$J$10</c:f>
              <c:strCache>
                <c:ptCount val="9"/>
                <c:pt idx="0">
                  <c:v>2015</c:v>
                </c:pt>
                <c:pt idx="1">
                  <c:v>2016</c:v>
                </c:pt>
                <c:pt idx="2">
                  <c:v>2017</c:v>
                </c:pt>
                <c:pt idx="3">
                  <c:v>2018</c:v>
                </c:pt>
                <c:pt idx="4">
                  <c:v>2019</c:v>
                </c:pt>
                <c:pt idx="5">
                  <c:v>2020</c:v>
                </c:pt>
                <c:pt idx="6">
                  <c:v>2021</c:v>
                </c:pt>
                <c:pt idx="7">
                  <c:v>2022</c:v>
                </c:pt>
                <c:pt idx="8">
                  <c:v>2023</c:v>
                </c:pt>
              </c:strCache>
            </c:strRef>
          </c:cat>
          <c:val>
            <c:numRef>
              <c:f>[3]Data!$B$14:$J$14</c:f>
              <c:numCache>
                <c:formatCode>#,##0</c:formatCode>
                <c:ptCount val="9"/>
                <c:pt idx="0">
                  <c:v>10165</c:v>
                </c:pt>
                <c:pt idx="1">
                  <c:v>10626</c:v>
                </c:pt>
                <c:pt idx="2">
                  <c:v>10957.5</c:v>
                </c:pt>
                <c:pt idx="3">
                  <c:v>11283.3</c:v>
                </c:pt>
                <c:pt idx="4">
                  <c:v>11409.3</c:v>
                </c:pt>
                <c:pt idx="5">
                  <c:v>11155</c:v>
                </c:pt>
                <c:pt idx="6">
                  <c:v>11953.6</c:v>
                </c:pt>
                <c:pt idx="7">
                  <c:v>11451.8</c:v>
                </c:pt>
                <c:pt idx="8">
                  <c:v>11061.9</c:v>
                </c:pt>
              </c:numCache>
            </c:numRef>
          </c:val>
          <c:smooth val="0"/>
          <c:extLst>
            <c:ext xmlns:c16="http://schemas.microsoft.com/office/drawing/2014/chart" uri="{C3380CC4-5D6E-409C-BE32-E72D297353CC}">
              <c16:uniqueId val="{00000002-DC7A-9B4F-821A-60EA30BA6E71}"/>
            </c:ext>
          </c:extLst>
        </c:ser>
        <c:dLbls>
          <c:showLegendKey val="0"/>
          <c:showVal val="0"/>
          <c:showCatName val="0"/>
          <c:showSerName val="0"/>
          <c:showPercent val="0"/>
          <c:showBubbleSize val="0"/>
        </c:dLbls>
        <c:smooth val="0"/>
        <c:axId val="373412096"/>
        <c:axId val="341609760"/>
      </c:lineChart>
      <c:catAx>
        <c:axId val="37341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341609760"/>
        <c:crosses val="autoZero"/>
        <c:auto val="1"/>
        <c:lblAlgn val="ctr"/>
        <c:lblOffset val="100"/>
        <c:noMultiLvlLbl val="0"/>
      </c:catAx>
      <c:valAx>
        <c:axId val="341609760"/>
        <c:scaling>
          <c:orientation val="minMax"/>
          <c:min val="4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373412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GB" sz="1400"/>
              <a:t>Automašīnas vecākas par 10 gadiem</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title>
    <c:autoTitleDeleted val="0"/>
    <c:plotArea>
      <c:layout/>
      <c:lineChart>
        <c:grouping val="standard"/>
        <c:varyColors val="0"/>
        <c:ser>
          <c:idx val="0"/>
          <c:order val="0"/>
          <c:tx>
            <c:v>Igaunija</c:v>
          </c:tx>
          <c:spPr>
            <a:ln w="28575" cap="rnd">
              <a:solidFill>
                <a:schemeClr val="accent1"/>
              </a:solidFill>
              <a:round/>
            </a:ln>
            <a:effectLst/>
          </c:spPr>
          <c:marker>
            <c:symbol val="none"/>
          </c:marker>
          <c:cat>
            <c:numRef>
              <c:f>Vecās!$M$28:$V$28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Vecās!$M$29:$V$29</c:f>
              <c:numCache>
                <c:formatCode>0.0%</c:formatCode>
                <c:ptCount val="10"/>
                <c:pt idx="0">
                  <c:v>0.65290069701860487</c:v>
                </c:pt>
                <c:pt idx="1">
                  <c:v>0.67149303634638935</c:v>
                </c:pt>
                <c:pt idx="2">
                  <c:v>0.69563079245782045</c:v>
                </c:pt>
                <c:pt idx="3">
                  <c:v>0.70783051828353405</c:v>
                </c:pt>
                <c:pt idx="4">
                  <c:v>0.70162379894480753</c:v>
                </c:pt>
                <c:pt idx="5">
                  <c:v>0.70028033026293168</c:v>
                </c:pt>
                <c:pt idx="6">
                  <c:v>0.7000651382189419</c:v>
                </c:pt>
                <c:pt idx="7">
                  <c:v>0.70423787286852368</c:v>
                </c:pt>
                <c:pt idx="8">
                  <c:v>0.6759589407385076</c:v>
                </c:pt>
                <c:pt idx="9">
                  <c:v>0.70667934586381442</c:v>
                </c:pt>
              </c:numCache>
            </c:numRef>
          </c:val>
          <c:smooth val="0"/>
          <c:extLst>
            <c:ext xmlns:c16="http://schemas.microsoft.com/office/drawing/2014/chart" uri="{C3380CC4-5D6E-409C-BE32-E72D297353CC}">
              <c16:uniqueId val="{00000000-2979-824E-949D-805730A16A7D}"/>
            </c:ext>
          </c:extLst>
        </c:ser>
        <c:ser>
          <c:idx val="1"/>
          <c:order val="1"/>
          <c:tx>
            <c:v>Latvija</c:v>
          </c:tx>
          <c:spPr>
            <a:ln w="28575" cap="rnd" cmpd="dbl">
              <a:solidFill>
                <a:srgbClr val="C00000"/>
              </a:solidFill>
              <a:round/>
            </a:ln>
            <a:effectLst/>
          </c:spPr>
          <c:marker>
            <c:symbol val="none"/>
          </c:marker>
          <c:cat>
            <c:numRef>
              <c:f>Vecās!$M$28:$V$28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Vecās!$M$30:$V$30</c:f>
              <c:numCache>
                <c:formatCode>0.0%</c:formatCode>
                <c:ptCount val="10"/>
                <c:pt idx="0">
                  <c:v>0.72856410739741517</c:v>
                </c:pt>
                <c:pt idx="1">
                  <c:v>0.74023039039292238</c:v>
                </c:pt>
                <c:pt idx="2">
                  <c:v>0.77240782207165393</c:v>
                </c:pt>
                <c:pt idx="3">
                  <c:v>0.78451657928828644</c:v>
                </c:pt>
                <c:pt idx="4">
                  <c:v>0.77475232547265827</c:v>
                </c:pt>
                <c:pt idx="5">
                  <c:v>0.77172977741217985</c:v>
                </c:pt>
                <c:pt idx="6">
                  <c:v>0.77263644607533011</c:v>
                </c:pt>
                <c:pt idx="7">
                  <c:v>0.77231939282053408</c:v>
                </c:pt>
                <c:pt idx="8">
                  <c:v>0.76499123693535798</c:v>
                </c:pt>
                <c:pt idx="9">
                  <c:v>0.75990229356342986</c:v>
                </c:pt>
              </c:numCache>
            </c:numRef>
          </c:val>
          <c:smooth val="0"/>
          <c:extLst>
            <c:ext xmlns:c16="http://schemas.microsoft.com/office/drawing/2014/chart" uri="{C3380CC4-5D6E-409C-BE32-E72D297353CC}">
              <c16:uniqueId val="{00000001-2979-824E-949D-805730A16A7D}"/>
            </c:ext>
          </c:extLst>
        </c:ser>
        <c:ser>
          <c:idx val="2"/>
          <c:order val="2"/>
          <c:tx>
            <c:v>Lietuva</c:v>
          </c:tx>
          <c:spPr>
            <a:ln w="28575" cap="rnd">
              <a:solidFill>
                <a:srgbClr val="92D050"/>
              </a:solidFill>
              <a:round/>
            </a:ln>
            <a:effectLst/>
          </c:spPr>
          <c:marker>
            <c:symbol val="none"/>
          </c:marker>
          <c:cat>
            <c:numRef>
              <c:f>Vecās!$M$28:$V$28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Vecās!$M$31:$V$31</c:f>
              <c:numCache>
                <c:formatCode>0.0%</c:formatCode>
                <c:ptCount val="10"/>
                <c:pt idx="0">
                  <c:v>0.79033537690615341</c:v>
                </c:pt>
                <c:pt idx="1">
                  <c:v>0.80726582826238102</c:v>
                </c:pt>
                <c:pt idx="2">
                  <c:v>0.82577578119760919</c:v>
                </c:pt>
                <c:pt idx="3">
                  <c:v>0.83935072561026758</c:v>
                </c:pt>
                <c:pt idx="4">
                  <c:v>0.81678441410086688</c:v>
                </c:pt>
                <c:pt idx="5">
                  <c:v>0.81139853014918895</c:v>
                </c:pt>
                <c:pt idx="6">
                  <c:v>0.80904177965580959</c:v>
                </c:pt>
                <c:pt idx="7">
                  <c:v>0.77588185537426446</c:v>
                </c:pt>
                <c:pt idx="8">
                  <c:v>0.77090708511023665</c:v>
                </c:pt>
                <c:pt idx="9">
                  <c:v>0.76311561513384008</c:v>
                </c:pt>
              </c:numCache>
            </c:numRef>
          </c:val>
          <c:smooth val="0"/>
          <c:extLst>
            <c:ext xmlns:c16="http://schemas.microsoft.com/office/drawing/2014/chart" uri="{C3380CC4-5D6E-409C-BE32-E72D297353CC}">
              <c16:uniqueId val="{00000002-2979-824E-949D-805730A16A7D}"/>
            </c:ext>
          </c:extLst>
        </c:ser>
        <c:dLbls>
          <c:showLegendKey val="0"/>
          <c:showVal val="0"/>
          <c:showCatName val="0"/>
          <c:showSerName val="0"/>
          <c:showPercent val="0"/>
          <c:showBubbleSize val="0"/>
        </c:dLbls>
        <c:smooth val="0"/>
        <c:axId val="15666223"/>
        <c:axId val="1740590352"/>
      </c:lineChart>
      <c:catAx>
        <c:axId val="15666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740590352"/>
        <c:crosses val="autoZero"/>
        <c:auto val="1"/>
        <c:lblAlgn val="ctr"/>
        <c:lblOffset val="100"/>
        <c:noMultiLvlLbl val="0"/>
      </c:catAx>
      <c:valAx>
        <c:axId val="1740590352"/>
        <c:scaling>
          <c:orientation val="minMax"/>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5666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Gada</a:t>
            </a:r>
            <a:r>
              <a:rPr lang="en-GB" baseline="0"/>
              <a:t> inflācija, %</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LV"/>
        </a:p>
      </c:txPr>
    </c:title>
    <c:autoTitleDeleted val="0"/>
    <c:plotArea>
      <c:layout/>
      <c:lineChart>
        <c:grouping val="standard"/>
        <c:varyColors val="0"/>
        <c:ser>
          <c:idx val="0"/>
          <c:order val="0"/>
          <c:tx>
            <c:v>Eirozona</c:v>
          </c:tx>
          <c:spPr>
            <a:ln w="28575" cap="rnd">
              <a:solidFill>
                <a:schemeClr val="accent1">
                  <a:lumMod val="60000"/>
                  <a:lumOff val="40000"/>
                </a:schemeClr>
              </a:solidFill>
              <a:prstDash val="sysDot"/>
              <a:round/>
            </a:ln>
            <a:effectLst/>
          </c:spPr>
          <c:marker>
            <c:symbol val="none"/>
          </c:marker>
          <c:cat>
            <c:strRef>
              <c:f>Data!$N$9:$AF$9</c:f>
              <c:strCache>
                <c:ptCount val="19"/>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pt idx="17">
                  <c:v>2025-06</c:v>
                </c:pt>
                <c:pt idx="18">
                  <c:v>2025-07</c:v>
                </c:pt>
              </c:strCache>
            </c:strRef>
          </c:cat>
          <c:val>
            <c:numRef>
              <c:f>Data!$N$10:$AF$10</c:f>
              <c:numCache>
                <c:formatCode>#\ ##0.##########</c:formatCode>
                <c:ptCount val="19"/>
                <c:pt idx="0">
                  <c:v>2.8</c:v>
                </c:pt>
                <c:pt idx="1">
                  <c:v>2.6</c:v>
                </c:pt>
                <c:pt idx="2">
                  <c:v>2.4</c:v>
                </c:pt>
                <c:pt idx="3">
                  <c:v>2.4</c:v>
                </c:pt>
                <c:pt idx="4">
                  <c:v>2.6</c:v>
                </c:pt>
                <c:pt idx="5">
                  <c:v>2.5</c:v>
                </c:pt>
                <c:pt idx="6">
                  <c:v>2.6</c:v>
                </c:pt>
                <c:pt idx="7">
                  <c:v>2.2000000000000002</c:v>
                </c:pt>
                <c:pt idx="8">
                  <c:v>1.7</c:v>
                </c:pt>
                <c:pt idx="9" formatCode="#\ ##0.0">
                  <c:v>2</c:v>
                </c:pt>
                <c:pt idx="10">
                  <c:v>2.2000000000000002</c:v>
                </c:pt>
                <c:pt idx="11">
                  <c:v>2.4</c:v>
                </c:pt>
                <c:pt idx="12">
                  <c:v>2.5</c:v>
                </c:pt>
                <c:pt idx="13">
                  <c:v>2.2999999999999998</c:v>
                </c:pt>
                <c:pt idx="14">
                  <c:v>2.2000000000000002</c:v>
                </c:pt>
                <c:pt idx="15">
                  <c:v>2.2000000000000002</c:v>
                </c:pt>
                <c:pt idx="16">
                  <c:v>1.9</c:v>
                </c:pt>
                <c:pt idx="17" formatCode="0.0">
                  <c:v>2</c:v>
                </c:pt>
                <c:pt idx="18" formatCode="0.0">
                  <c:v>2</c:v>
                </c:pt>
              </c:numCache>
            </c:numRef>
          </c:val>
          <c:smooth val="0"/>
          <c:extLst>
            <c:ext xmlns:c16="http://schemas.microsoft.com/office/drawing/2014/chart" uri="{C3380CC4-5D6E-409C-BE32-E72D297353CC}">
              <c16:uniqueId val="{00000000-EE13-9944-936A-2877DE27CE79}"/>
            </c:ext>
          </c:extLst>
        </c:ser>
        <c:ser>
          <c:idx val="1"/>
          <c:order val="1"/>
          <c:tx>
            <c:v>Igaunija</c:v>
          </c:tx>
          <c:spPr>
            <a:ln w="28575" cap="rnd">
              <a:solidFill>
                <a:srgbClr val="0070C0"/>
              </a:solidFill>
              <a:round/>
            </a:ln>
            <a:effectLst/>
          </c:spPr>
          <c:marker>
            <c:symbol val="none"/>
          </c:marker>
          <c:cat>
            <c:strRef>
              <c:f>Data!$N$9:$AF$9</c:f>
              <c:strCache>
                <c:ptCount val="19"/>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pt idx="17">
                  <c:v>2025-06</c:v>
                </c:pt>
                <c:pt idx="18">
                  <c:v>2025-07</c:v>
                </c:pt>
              </c:strCache>
            </c:strRef>
          </c:cat>
          <c:val>
            <c:numRef>
              <c:f>Data!$N$11:$AF$11</c:f>
              <c:numCache>
                <c:formatCode>#\ ##0.##########</c:formatCode>
                <c:ptCount val="19"/>
                <c:pt idx="0" formatCode="#\ ##0.0">
                  <c:v>5</c:v>
                </c:pt>
                <c:pt idx="1">
                  <c:v>4.4000000000000004</c:v>
                </c:pt>
                <c:pt idx="2">
                  <c:v>4.0999999999999996</c:v>
                </c:pt>
                <c:pt idx="3">
                  <c:v>3.1</c:v>
                </c:pt>
                <c:pt idx="4">
                  <c:v>3.1</c:v>
                </c:pt>
                <c:pt idx="5">
                  <c:v>2.8</c:v>
                </c:pt>
                <c:pt idx="6">
                  <c:v>3.5</c:v>
                </c:pt>
                <c:pt idx="7">
                  <c:v>3.4</c:v>
                </c:pt>
                <c:pt idx="8">
                  <c:v>3.2</c:v>
                </c:pt>
                <c:pt idx="9">
                  <c:v>4.5</c:v>
                </c:pt>
                <c:pt idx="10">
                  <c:v>3.8</c:v>
                </c:pt>
                <c:pt idx="11">
                  <c:v>4.0999999999999996</c:v>
                </c:pt>
                <c:pt idx="12">
                  <c:v>3.8</c:v>
                </c:pt>
                <c:pt idx="13">
                  <c:v>5.0999999999999996</c:v>
                </c:pt>
                <c:pt idx="14">
                  <c:v>4.3</c:v>
                </c:pt>
                <c:pt idx="15">
                  <c:v>4.4000000000000004</c:v>
                </c:pt>
                <c:pt idx="16">
                  <c:v>4.5999999999999996</c:v>
                </c:pt>
                <c:pt idx="17">
                  <c:v>5.2</c:v>
                </c:pt>
                <c:pt idx="18">
                  <c:v>5.6</c:v>
                </c:pt>
              </c:numCache>
            </c:numRef>
          </c:val>
          <c:smooth val="0"/>
          <c:extLst>
            <c:ext xmlns:c16="http://schemas.microsoft.com/office/drawing/2014/chart" uri="{C3380CC4-5D6E-409C-BE32-E72D297353CC}">
              <c16:uniqueId val="{00000001-EE13-9944-936A-2877DE27CE79}"/>
            </c:ext>
          </c:extLst>
        </c:ser>
        <c:ser>
          <c:idx val="2"/>
          <c:order val="2"/>
          <c:tx>
            <c:v>Latvija</c:v>
          </c:tx>
          <c:spPr>
            <a:ln w="28575" cap="rnd" cmpd="dbl">
              <a:solidFill>
                <a:srgbClr val="C00000"/>
              </a:solidFill>
              <a:round/>
            </a:ln>
            <a:effectLst/>
          </c:spPr>
          <c:marker>
            <c:symbol val="none"/>
          </c:marker>
          <c:cat>
            <c:strRef>
              <c:f>Data!$N$9:$AF$9</c:f>
              <c:strCache>
                <c:ptCount val="19"/>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pt idx="17">
                  <c:v>2025-06</c:v>
                </c:pt>
                <c:pt idx="18">
                  <c:v>2025-07</c:v>
                </c:pt>
              </c:strCache>
            </c:strRef>
          </c:cat>
          <c:val>
            <c:numRef>
              <c:f>Data!$N$12:$AF$12</c:f>
              <c:numCache>
                <c:formatCode>#\ ##0.##########</c:formatCode>
                <c:ptCount val="19"/>
                <c:pt idx="0">
                  <c:v>1.1000000000000001</c:v>
                </c:pt>
                <c:pt idx="1">
                  <c:v>0.6</c:v>
                </c:pt>
                <c:pt idx="2" formatCode="#\ ##0.0">
                  <c:v>1</c:v>
                </c:pt>
                <c:pt idx="3">
                  <c:v>1.1000000000000001</c:v>
                </c:pt>
                <c:pt idx="4" formatCode="#\ ##0.0">
                  <c:v>0</c:v>
                </c:pt>
                <c:pt idx="5">
                  <c:v>1.5</c:v>
                </c:pt>
                <c:pt idx="6">
                  <c:v>0.8</c:v>
                </c:pt>
                <c:pt idx="7">
                  <c:v>0.9</c:v>
                </c:pt>
                <c:pt idx="8">
                  <c:v>1.6</c:v>
                </c:pt>
                <c:pt idx="9">
                  <c:v>2.1</c:v>
                </c:pt>
                <c:pt idx="10">
                  <c:v>2.2999999999999998</c:v>
                </c:pt>
                <c:pt idx="11">
                  <c:v>3.4</c:v>
                </c:pt>
                <c:pt idx="12">
                  <c:v>3.1</c:v>
                </c:pt>
                <c:pt idx="13">
                  <c:v>3.7</c:v>
                </c:pt>
                <c:pt idx="14">
                  <c:v>3.5</c:v>
                </c:pt>
                <c:pt idx="15" formatCode="#\ ##0.0">
                  <c:v>4</c:v>
                </c:pt>
                <c:pt idx="16">
                  <c:v>3.7</c:v>
                </c:pt>
                <c:pt idx="17">
                  <c:v>3.9</c:v>
                </c:pt>
                <c:pt idx="18">
                  <c:v>3.9</c:v>
                </c:pt>
              </c:numCache>
            </c:numRef>
          </c:val>
          <c:smooth val="0"/>
          <c:extLst>
            <c:ext xmlns:c16="http://schemas.microsoft.com/office/drawing/2014/chart" uri="{C3380CC4-5D6E-409C-BE32-E72D297353CC}">
              <c16:uniqueId val="{00000002-EE13-9944-936A-2877DE27CE79}"/>
            </c:ext>
          </c:extLst>
        </c:ser>
        <c:ser>
          <c:idx val="3"/>
          <c:order val="3"/>
          <c:tx>
            <c:v>Lietuva</c:v>
          </c:tx>
          <c:spPr>
            <a:ln w="28575" cap="rnd">
              <a:solidFill>
                <a:srgbClr val="92D050"/>
              </a:solidFill>
              <a:round/>
            </a:ln>
            <a:effectLst/>
          </c:spPr>
          <c:marker>
            <c:symbol val="none"/>
          </c:marker>
          <c:cat>
            <c:strRef>
              <c:f>Data!$N$9:$AF$9</c:f>
              <c:strCache>
                <c:ptCount val="19"/>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pt idx="17">
                  <c:v>2025-06</c:v>
                </c:pt>
                <c:pt idx="18">
                  <c:v>2025-07</c:v>
                </c:pt>
              </c:strCache>
            </c:strRef>
          </c:cat>
          <c:val>
            <c:numRef>
              <c:f>Data!$N$13:$AF$13</c:f>
              <c:numCache>
                <c:formatCode>#\ ##0.##########</c:formatCode>
                <c:ptCount val="19"/>
                <c:pt idx="0">
                  <c:v>1.1000000000000001</c:v>
                </c:pt>
                <c:pt idx="1">
                  <c:v>1.1000000000000001</c:v>
                </c:pt>
                <c:pt idx="2">
                  <c:v>0.4</c:v>
                </c:pt>
                <c:pt idx="3">
                  <c:v>0.4</c:v>
                </c:pt>
                <c:pt idx="4">
                  <c:v>0.9</c:v>
                </c:pt>
                <c:pt idx="5" formatCode="#\ ##0.0">
                  <c:v>1</c:v>
                </c:pt>
                <c:pt idx="6">
                  <c:v>1.1000000000000001</c:v>
                </c:pt>
                <c:pt idx="7">
                  <c:v>0.8</c:v>
                </c:pt>
                <c:pt idx="8">
                  <c:v>0.4</c:v>
                </c:pt>
                <c:pt idx="9">
                  <c:v>0.1</c:v>
                </c:pt>
                <c:pt idx="10">
                  <c:v>1.1000000000000001</c:v>
                </c:pt>
                <c:pt idx="11">
                  <c:v>1.9</c:v>
                </c:pt>
                <c:pt idx="12">
                  <c:v>3.4</c:v>
                </c:pt>
                <c:pt idx="13">
                  <c:v>3.2</c:v>
                </c:pt>
                <c:pt idx="14">
                  <c:v>3.7</c:v>
                </c:pt>
                <c:pt idx="15">
                  <c:v>3.6</c:v>
                </c:pt>
                <c:pt idx="16" formatCode="#\ ##0.0">
                  <c:v>3</c:v>
                </c:pt>
                <c:pt idx="17">
                  <c:v>3.2</c:v>
                </c:pt>
                <c:pt idx="18">
                  <c:v>3.5</c:v>
                </c:pt>
              </c:numCache>
            </c:numRef>
          </c:val>
          <c:smooth val="0"/>
          <c:extLst>
            <c:ext xmlns:c16="http://schemas.microsoft.com/office/drawing/2014/chart" uri="{C3380CC4-5D6E-409C-BE32-E72D297353CC}">
              <c16:uniqueId val="{00000003-EE13-9944-936A-2877DE27CE79}"/>
            </c:ext>
          </c:extLst>
        </c:ser>
        <c:dLbls>
          <c:showLegendKey val="0"/>
          <c:showVal val="0"/>
          <c:showCatName val="0"/>
          <c:showSerName val="0"/>
          <c:showPercent val="0"/>
          <c:showBubbleSize val="0"/>
        </c:dLbls>
        <c:smooth val="0"/>
        <c:axId val="920646448"/>
        <c:axId val="496281280"/>
      </c:lineChart>
      <c:catAx>
        <c:axId val="92064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crossAx val="496281280"/>
        <c:crosses val="autoZero"/>
        <c:auto val="1"/>
        <c:lblAlgn val="ctr"/>
        <c:lblOffset val="100"/>
        <c:noMultiLvlLbl val="0"/>
      </c:catAx>
      <c:valAx>
        <c:axId val="496281280"/>
        <c:scaling>
          <c:orientation val="minMax"/>
        </c:scaling>
        <c:delete val="0"/>
        <c:axPos val="l"/>
        <c:majorGridlines>
          <c:spPr>
            <a:ln w="9525" cap="flat" cmpd="sng" algn="ctr">
              <a:solidFill>
                <a:schemeClr val="tx1">
                  <a:lumMod val="15000"/>
                  <a:lumOff val="85000"/>
                </a:schemeClr>
              </a:solidFill>
              <a:round/>
            </a:ln>
            <a:effectLst/>
          </c:spPr>
        </c:majorGridlines>
        <c:numFmt formatCode="#"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crossAx val="92064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Pakalpojumu cenu inflācija,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LV"/>
        </a:p>
      </c:txPr>
    </c:title>
    <c:autoTitleDeleted val="0"/>
    <c:plotArea>
      <c:layout/>
      <c:lineChart>
        <c:grouping val="standard"/>
        <c:varyColors val="0"/>
        <c:ser>
          <c:idx val="0"/>
          <c:order val="0"/>
          <c:tx>
            <c:v>Eirozona</c:v>
          </c:tx>
          <c:spPr>
            <a:ln w="28575" cap="rnd">
              <a:solidFill>
                <a:srgbClr val="00B0F0"/>
              </a:solidFill>
              <a:prstDash val="sysDot"/>
              <a:round/>
            </a:ln>
            <a:effectLst/>
          </c:spPr>
          <c:marker>
            <c:symbol val="none"/>
          </c:marker>
          <c:cat>
            <c:strRef>
              <c:f>Data!$N$27:$AD$27</c:f>
              <c:strCache>
                <c:ptCount val="17"/>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strCache>
            </c:strRef>
          </c:cat>
          <c:val>
            <c:numRef>
              <c:f>Data!$N$29:$AD$29</c:f>
              <c:numCache>
                <c:formatCode>#\ ##0.0</c:formatCode>
                <c:ptCount val="17"/>
                <c:pt idx="0">
                  <c:v>4</c:v>
                </c:pt>
                <c:pt idx="1">
                  <c:v>4</c:v>
                </c:pt>
                <c:pt idx="2">
                  <c:v>4</c:v>
                </c:pt>
                <c:pt idx="3" formatCode="#\ ##0.##########">
                  <c:v>3.7</c:v>
                </c:pt>
                <c:pt idx="4" formatCode="#\ ##0.##########">
                  <c:v>4.0999999999999996</c:v>
                </c:pt>
                <c:pt idx="5" formatCode="#\ ##0.##########">
                  <c:v>4.0999999999999996</c:v>
                </c:pt>
                <c:pt idx="6">
                  <c:v>4</c:v>
                </c:pt>
                <c:pt idx="7" formatCode="#\ ##0.##########">
                  <c:v>4.0999999999999996</c:v>
                </c:pt>
                <c:pt idx="8" formatCode="#\ ##0.##########">
                  <c:v>3.9</c:v>
                </c:pt>
                <c:pt idx="9">
                  <c:v>4</c:v>
                </c:pt>
                <c:pt idx="10" formatCode="#\ ##0.##########">
                  <c:v>3.9</c:v>
                </c:pt>
                <c:pt idx="11">
                  <c:v>4</c:v>
                </c:pt>
                <c:pt idx="12" formatCode="#\ ##0.##########">
                  <c:v>3.9</c:v>
                </c:pt>
                <c:pt idx="13" formatCode="#\ ##0.##########">
                  <c:v>3.7</c:v>
                </c:pt>
                <c:pt idx="14" formatCode="#\ ##0.##########">
                  <c:v>3.5</c:v>
                </c:pt>
                <c:pt idx="15">
                  <c:v>4</c:v>
                </c:pt>
                <c:pt idx="16" formatCode="#\ ##0.##########">
                  <c:v>3.2</c:v>
                </c:pt>
              </c:numCache>
            </c:numRef>
          </c:val>
          <c:smooth val="0"/>
          <c:extLst>
            <c:ext xmlns:c16="http://schemas.microsoft.com/office/drawing/2014/chart" uri="{C3380CC4-5D6E-409C-BE32-E72D297353CC}">
              <c16:uniqueId val="{00000000-4419-FC42-88CC-9D81C52DCDB1}"/>
            </c:ext>
          </c:extLst>
        </c:ser>
        <c:ser>
          <c:idx val="1"/>
          <c:order val="1"/>
          <c:tx>
            <c:v>Igaunija</c:v>
          </c:tx>
          <c:spPr>
            <a:ln w="28575" cap="rnd">
              <a:solidFill>
                <a:srgbClr val="0070C0"/>
              </a:solidFill>
              <a:round/>
            </a:ln>
            <a:effectLst/>
          </c:spPr>
          <c:marker>
            <c:symbol val="none"/>
          </c:marker>
          <c:cat>
            <c:strRef>
              <c:f>Data!$N$27:$AD$27</c:f>
              <c:strCache>
                <c:ptCount val="17"/>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strCache>
            </c:strRef>
          </c:cat>
          <c:val>
            <c:numRef>
              <c:f>Data!$N$30:$AD$30</c:f>
              <c:numCache>
                <c:formatCode>#\ ##0.##########</c:formatCode>
                <c:ptCount val="17"/>
                <c:pt idx="0">
                  <c:v>6.1</c:v>
                </c:pt>
                <c:pt idx="1">
                  <c:v>6.2</c:v>
                </c:pt>
                <c:pt idx="2">
                  <c:v>6.7</c:v>
                </c:pt>
                <c:pt idx="3">
                  <c:v>8.4</c:v>
                </c:pt>
                <c:pt idx="4">
                  <c:v>7.4</c:v>
                </c:pt>
                <c:pt idx="5">
                  <c:v>6.9</c:v>
                </c:pt>
                <c:pt idx="6">
                  <c:v>7.6</c:v>
                </c:pt>
                <c:pt idx="7">
                  <c:v>7.7</c:v>
                </c:pt>
                <c:pt idx="8">
                  <c:v>7.1</c:v>
                </c:pt>
                <c:pt idx="9">
                  <c:v>9.5</c:v>
                </c:pt>
                <c:pt idx="10">
                  <c:v>7.3</c:v>
                </c:pt>
                <c:pt idx="11">
                  <c:v>7.2</c:v>
                </c:pt>
                <c:pt idx="12">
                  <c:v>8.8000000000000007</c:v>
                </c:pt>
                <c:pt idx="13">
                  <c:v>8.6</c:v>
                </c:pt>
                <c:pt idx="14">
                  <c:v>7.9</c:v>
                </c:pt>
                <c:pt idx="15">
                  <c:v>8.9</c:v>
                </c:pt>
                <c:pt idx="16">
                  <c:v>9.9</c:v>
                </c:pt>
              </c:numCache>
            </c:numRef>
          </c:val>
          <c:smooth val="0"/>
          <c:extLst>
            <c:ext xmlns:c16="http://schemas.microsoft.com/office/drawing/2014/chart" uri="{C3380CC4-5D6E-409C-BE32-E72D297353CC}">
              <c16:uniqueId val="{00000001-4419-FC42-88CC-9D81C52DCDB1}"/>
            </c:ext>
          </c:extLst>
        </c:ser>
        <c:ser>
          <c:idx val="2"/>
          <c:order val="2"/>
          <c:tx>
            <c:v>Latvija</c:v>
          </c:tx>
          <c:spPr>
            <a:ln w="28575" cap="rnd" cmpd="dbl">
              <a:solidFill>
                <a:srgbClr val="C00000"/>
              </a:solidFill>
              <a:round/>
            </a:ln>
            <a:effectLst/>
          </c:spPr>
          <c:marker>
            <c:symbol val="none"/>
          </c:marker>
          <c:cat>
            <c:strRef>
              <c:f>Data!$N$27:$AD$27</c:f>
              <c:strCache>
                <c:ptCount val="17"/>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strCache>
            </c:strRef>
          </c:cat>
          <c:val>
            <c:numRef>
              <c:f>Data!$N$31:$AD$31</c:f>
              <c:numCache>
                <c:formatCode>#\ ##0.##########</c:formatCode>
                <c:ptCount val="17"/>
                <c:pt idx="0">
                  <c:v>4.9000000000000004</c:v>
                </c:pt>
                <c:pt idx="1">
                  <c:v>4.9000000000000004</c:v>
                </c:pt>
                <c:pt idx="2">
                  <c:v>5.4</c:v>
                </c:pt>
                <c:pt idx="3">
                  <c:v>5.2</c:v>
                </c:pt>
                <c:pt idx="4">
                  <c:v>4.2</c:v>
                </c:pt>
                <c:pt idx="5">
                  <c:v>5.6</c:v>
                </c:pt>
                <c:pt idx="6">
                  <c:v>4.5999999999999996</c:v>
                </c:pt>
                <c:pt idx="7">
                  <c:v>5.4</c:v>
                </c:pt>
                <c:pt idx="8">
                  <c:v>5.5</c:v>
                </c:pt>
                <c:pt idx="9">
                  <c:v>5.6</c:v>
                </c:pt>
                <c:pt idx="10">
                  <c:v>5.5</c:v>
                </c:pt>
                <c:pt idx="11">
                  <c:v>6.3</c:v>
                </c:pt>
                <c:pt idx="12">
                  <c:v>5.7</c:v>
                </c:pt>
                <c:pt idx="13">
                  <c:v>5.8</c:v>
                </c:pt>
                <c:pt idx="14">
                  <c:v>5.8</c:v>
                </c:pt>
                <c:pt idx="15">
                  <c:v>6.2</c:v>
                </c:pt>
                <c:pt idx="16">
                  <c:v>5.6</c:v>
                </c:pt>
              </c:numCache>
            </c:numRef>
          </c:val>
          <c:smooth val="0"/>
          <c:extLst>
            <c:ext xmlns:c16="http://schemas.microsoft.com/office/drawing/2014/chart" uri="{C3380CC4-5D6E-409C-BE32-E72D297353CC}">
              <c16:uniqueId val="{00000002-4419-FC42-88CC-9D81C52DCDB1}"/>
            </c:ext>
          </c:extLst>
        </c:ser>
        <c:ser>
          <c:idx val="3"/>
          <c:order val="3"/>
          <c:tx>
            <c:v>Lietuva</c:v>
          </c:tx>
          <c:spPr>
            <a:ln w="28575" cap="rnd">
              <a:solidFill>
                <a:srgbClr val="92D050"/>
              </a:solidFill>
              <a:round/>
            </a:ln>
            <a:effectLst/>
          </c:spPr>
          <c:marker>
            <c:symbol val="none"/>
          </c:marker>
          <c:cat>
            <c:strRef>
              <c:f>Data!$N$27:$AD$27</c:f>
              <c:strCache>
                <c:ptCount val="17"/>
                <c:pt idx="0">
                  <c:v>2024-01</c:v>
                </c:pt>
                <c:pt idx="1">
                  <c:v>2024-02</c:v>
                </c:pt>
                <c:pt idx="2">
                  <c:v>2024-03</c:v>
                </c:pt>
                <c:pt idx="3">
                  <c:v>2024-04</c:v>
                </c:pt>
                <c:pt idx="4">
                  <c:v>2024-05</c:v>
                </c:pt>
                <c:pt idx="5">
                  <c:v>2024-06</c:v>
                </c:pt>
                <c:pt idx="6">
                  <c:v>2024-07</c:v>
                </c:pt>
                <c:pt idx="7">
                  <c:v>2024-08</c:v>
                </c:pt>
                <c:pt idx="8">
                  <c:v>2024-09</c:v>
                </c:pt>
                <c:pt idx="9">
                  <c:v>2024-10</c:v>
                </c:pt>
                <c:pt idx="10">
                  <c:v>2024-11</c:v>
                </c:pt>
                <c:pt idx="11">
                  <c:v>2024-12</c:v>
                </c:pt>
                <c:pt idx="12">
                  <c:v>2025-01</c:v>
                </c:pt>
                <c:pt idx="13">
                  <c:v>2025-02</c:v>
                </c:pt>
                <c:pt idx="14">
                  <c:v>2025-03</c:v>
                </c:pt>
                <c:pt idx="15">
                  <c:v>2025-04</c:v>
                </c:pt>
                <c:pt idx="16">
                  <c:v>2025-05</c:v>
                </c:pt>
              </c:strCache>
            </c:strRef>
          </c:cat>
          <c:val>
            <c:numRef>
              <c:f>Data!$N$32:$AD$32</c:f>
              <c:numCache>
                <c:formatCode>#\ ##0.##########</c:formatCode>
                <c:ptCount val="17"/>
                <c:pt idx="0">
                  <c:v>6.3</c:v>
                </c:pt>
                <c:pt idx="1">
                  <c:v>6.4</c:v>
                </c:pt>
                <c:pt idx="2">
                  <c:v>6.3</c:v>
                </c:pt>
                <c:pt idx="3" formatCode="#\ ##0.0">
                  <c:v>6</c:v>
                </c:pt>
                <c:pt idx="4">
                  <c:v>5.9</c:v>
                </c:pt>
                <c:pt idx="5">
                  <c:v>6.2</c:v>
                </c:pt>
                <c:pt idx="6">
                  <c:v>6.1</c:v>
                </c:pt>
                <c:pt idx="7" formatCode="#\ ##0.0">
                  <c:v>6</c:v>
                </c:pt>
                <c:pt idx="8">
                  <c:v>6.2</c:v>
                </c:pt>
                <c:pt idx="9">
                  <c:v>5.8</c:v>
                </c:pt>
                <c:pt idx="10">
                  <c:v>6.2</c:v>
                </c:pt>
                <c:pt idx="11">
                  <c:v>6.2</c:v>
                </c:pt>
                <c:pt idx="12">
                  <c:v>6.1</c:v>
                </c:pt>
                <c:pt idx="13">
                  <c:v>5.9</c:v>
                </c:pt>
                <c:pt idx="14">
                  <c:v>5.8</c:v>
                </c:pt>
                <c:pt idx="15" formatCode="#\ ##0.0">
                  <c:v>6</c:v>
                </c:pt>
                <c:pt idx="16">
                  <c:v>5.9</c:v>
                </c:pt>
              </c:numCache>
            </c:numRef>
          </c:val>
          <c:smooth val="0"/>
          <c:extLst>
            <c:ext xmlns:c16="http://schemas.microsoft.com/office/drawing/2014/chart" uri="{C3380CC4-5D6E-409C-BE32-E72D297353CC}">
              <c16:uniqueId val="{00000003-4419-FC42-88CC-9D81C52DCDB1}"/>
            </c:ext>
          </c:extLst>
        </c:ser>
        <c:dLbls>
          <c:showLegendKey val="0"/>
          <c:showVal val="0"/>
          <c:showCatName val="0"/>
          <c:showSerName val="0"/>
          <c:showPercent val="0"/>
          <c:showBubbleSize val="0"/>
        </c:dLbls>
        <c:smooth val="0"/>
        <c:axId val="922381296"/>
        <c:axId val="921752144"/>
      </c:lineChart>
      <c:catAx>
        <c:axId val="92238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crossAx val="921752144"/>
        <c:crosses val="autoZero"/>
        <c:auto val="1"/>
        <c:lblAlgn val="ctr"/>
        <c:lblOffset val="100"/>
        <c:noMultiLvlLbl val="0"/>
      </c:catAx>
      <c:valAx>
        <c:axId val="921752144"/>
        <c:scaling>
          <c:orientation val="minMax"/>
        </c:scaling>
        <c:delete val="0"/>
        <c:axPos val="l"/>
        <c:majorGridlines>
          <c:spPr>
            <a:ln w="9525" cap="flat" cmpd="sng" algn="ctr">
              <a:solidFill>
                <a:schemeClr val="tx1">
                  <a:lumMod val="15000"/>
                  <a:lumOff val="85000"/>
                </a:schemeClr>
              </a:solidFill>
              <a:round/>
            </a:ln>
            <a:effectLst/>
          </c:spPr>
        </c:majorGridlines>
        <c:numFmt formatCode="#\ ##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crossAx val="922381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Mājsaimniecību noguldījumi pret mazumtirdzniecības apgrozījumu, milj. EUR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LV"/>
        </a:p>
      </c:txPr>
    </c:title>
    <c:autoTitleDeleted val="0"/>
    <c:plotArea>
      <c:layout/>
      <c:lineChart>
        <c:grouping val="standard"/>
        <c:varyColors val="0"/>
        <c:ser>
          <c:idx val="0"/>
          <c:order val="0"/>
          <c:tx>
            <c:strRef>
              <c:f>Sheet1!$A$1</c:f>
              <c:strCache>
                <c:ptCount val="1"/>
                <c:pt idx="0">
                  <c:v>MFI piesaistītie noguldījumi no mājsaimniecībām, milj EUR</c:v>
                </c:pt>
              </c:strCache>
            </c:strRef>
          </c:tx>
          <c:spPr>
            <a:ln w="28575" cap="rnd">
              <a:solidFill>
                <a:schemeClr val="accent1"/>
              </a:solidFill>
              <a:round/>
            </a:ln>
            <a:effectLst/>
          </c:spPr>
          <c:marker>
            <c:symbol val="none"/>
          </c:marker>
          <c:cat>
            <c:numRef>
              <c:f>Sheet1!$A$3:$L$3</c:f>
              <c:numCache>
                <c:formatCode>General</c:formatCode>
                <c:ptCount val="12"/>
                <c:pt idx="0">
                  <c:v>2014</c:v>
                </c:pt>
                <c:pt idx="1">
                  <c:v>2015</c:v>
                </c:pt>
                <c:pt idx="2">
                  <c:v>2016</c:v>
                </c:pt>
                <c:pt idx="3">
                  <c:v>2017</c:v>
                </c:pt>
                <c:pt idx="4">
                  <c:v>2018</c:v>
                </c:pt>
                <c:pt idx="5">
                  <c:v>2019</c:v>
                </c:pt>
                <c:pt idx="6">
                  <c:v>2020</c:v>
                </c:pt>
                <c:pt idx="7">
                  <c:v>2021</c:v>
                </c:pt>
                <c:pt idx="8">
                  <c:v>2022</c:v>
                </c:pt>
                <c:pt idx="9">
                  <c:v>2023</c:v>
                </c:pt>
                <c:pt idx="10">
                  <c:v>2024</c:v>
                </c:pt>
                <c:pt idx="11">
                  <c:v>2025</c:v>
                </c:pt>
              </c:numCache>
            </c:numRef>
          </c:cat>
          <c:val>
            <c:numRef>
              <c:f>Sheet1!$A$4:$L$4</c:f>
              <c:numCache>
                <c:formatCode>0</c:formatCode>
                <c:ptCount val="12"/>
                <c:pt idx="0">
                  <c:v>5071.1000000000004</c:v>
                </c:pt>
                <c:pt idx="1">
                  <c:v>5395.3</c:v>
                </c:pt>
                <c:pt idx="2">
                  <c:v>5878</c:v>
                </c:pt>
                <c:pt idx="3">
                  <c:v>6357.2</c:v>
                </c:pt>
                <c:pt idx="4">
                  <c:v>6925.7</c:v>
                </c:pt>
                <c:pt idx="5">
                  <c:v>7442.3</c:v>
                </c:pt>
                <c:pt idx="6">
                  <c:v>8395.2999999999993</c:v>
                </c:pt>
                <c:pt idx="7">
                  <c:v>9670.5</c:v>
                </c:pt>
                <c:pt idx="8">
                  <c:v>10171.9</c:v>
                </c:pt>
                <c:pt idx="9">
                  <c:v>10070.1</c:v>
                </c:pt>
                <c:pt idx="10">
                  <c:v>10977.8</c:v>
                </c:pt>
                <c:pt idx="11">
                  <c:v>11282.6</c:v>
                </c:pt>
              </c:numCache>
            </c:numRef>
          </c:val>
          <c:smooth val="0"/>
          <c:extLst>
            <c:ext xmlns:c16="http://schemas.microsoft.com/office/drawing/2014/chart" uri="{C3380CC4-5D6E-409C-BE32-E72D297353CC}">
              <c16:uniqueId val="{00000000-4DDF-7A4C-A3C1-9286C7A92A3E}"/>
            </c:ext>
          </c:extLst>
        </c:ser>
        <c:ser>
          <c:idx val="1"/>
          <c:order val="1"/>
          <c:tx>
            <c:strRef>
              <c:f>Sheet1!$A$6</c:f>
              <c:strCache>
                <c:ptCount val="1"/>
                <c:pt idx="0">
                  <c:v>Mazumtirdzniecības apgrozījums</c:v>
                </c:pt>
              </c:strCache>
            </c:strRef>
          </c:tx>
          <c:spPr>
            <a:ln w="28575" cap="rnd">
              <a:solidFill>
                <a:schemeClr val="accent2"/>
              </a:solidFill>
              <a:round/>
            </a:ln>
            <a:effectLst/>
          </c:spPr>
          <c:marker>
            <c:symbol val="none"/>
          </c:marker>
          <c:val>
            <c:numRef>
              <c:f>Sheet1!$A$8:$K$8</c:f>
              <c:numCache>
                <c:formatCode>0</c:formatCode>
                <c:ptCount val="11"/>
                <c:pt idx="0">
                  <c:v>6469</c:v>
                </c:pt>
                <c:pt idx="1">
                  <c:v>6593</c:v>
                </c:pt>
                <c:pt idx="2">
                  <c:v>6697</c:v>
                </c:pt>
                <c:pt idx="3">
                  <c:v>7180</c:v>
                </c:pt>
                <c:pt idx="4">
                  <c:v>7663</c:v>
                </c:pt>
                <c:pt idx="5">
                  <c:v>8002</c:v>
                </c:pt>
                <c:pt idx="6">
                  <c:v>8067</c:v>
                </c:pt>
                <c:pt idx="7">
                  <c:v>8118</c:v>
                </c:pt>
                <c:pt idx="8">
                  <c:v>9705</c:v>
                </c:pt>
                <c:pt idx="9">
                  <c:v>9986</c:v>
                </c:pt>
                <c:pt idx="10">
                  <c:v>10190</c:v>
                </c:pt>
              </c:numCache>
            </c:numRef>
          </c:val>
          <c:smooth val="0"/>
          <c:extLst>
            <c:ext xmlns:c16="http://schemas.microsoft.com/office/drawing/2014/chart" uri="{C3380CC4-5D6E-409C-BE32-E72D297353CC}">
              <c16:uniqueId val="{00000001-4DDF-7A4C-A3C1-9286C7A92A3E}"/>
            </c:ext>
          </c:extLst>
        </c:ser>
        <c:dLbls>
          <c:showLegendKey val="0"/>
          <c:showVal val="0"/>
          <c:showCatName val="0"/>
          <c:showSerName val="0"/>
          <c:showPercent val="0"/>
          <c:showBubbleSize val="0"/>
        </c:dLbls>
        <c:smooth val="0"/>
        <c:axId val="852288608"/>
        <c:axId val="737509136"/>
      </c:lineChart>
      <c:catAx>
        <c:axId val="85228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crossAx val="737509136"/>
        <c:crosses val="autoZero"/>
        <c:auto val="1"/>
        <c:lblAlgn val="ctr"/>
        <c:lblOffset val="100"/>
        <c:noMultiLvlLbl val="0"/>
      </c:catAx>
      <c:valAx>
        <c:axId val="7375091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crossAx val="852288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b="1">
                <a:latin typeface="Times New Roman" panose="02020603050405020304" pitchFamily="18" charset="0"/>
                <a:cs typeface="Times New Roman" panose="02020603050405020304" pitchFamily="18" charset="0"/>
              </a:rPr>
              <a:t>Rūpniecības daļa IKP,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LV"/>
        </a:p>
      </c:txPr>
    </c:title>
    <c:autoTitleDeleted val="0"/>
    <c:plotArea>
      <c:layout/>
      <c:lineChart>
        <c:grouping val="standard"/>
        <c:varyColors val="0"/>
        <c:ser>
          <c:idx val="0"/>
          <c:order val="0"/>
          <c:tx>
            <c:v>Eirozona</c:v>
          </c:tx>
          <c:spPr>
            <a:ln w="28575" cap="rnd" cmpd="dbl">
              <a:solidFill>
                <a:srgbClr val="00B0F0"/>
              </a:solidFill>
              <a:prstDash val="sysDot"/>
              <a:round/>
            </a:ln>
            <a:effectLst/>
          </c:spPr>
          <c:marker>
            <c:symbol val="none"/>
          </c:marker>
          <c:cat>
            <c:strRef>
              <c:f>Data!$B$21:$AE$21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Data!$B$22:$AE$22</c:f>
              <c:numCache>
                <c:formatCode>#\ ##0.##########</c:formatCode>
                <c:ptCount val="30"/>
                <c:pt idx="0" formatCode="#\ ##0.0">
                  <c:v>18</c:v>
                </c:pt>
                <c:pt idx="1">
                  <c:v>17.7</c:v>
                </c:pt>
                <c:pt idx="2">
                  <c:v>17.8</c:v>
                </c:pt>
                <c:pt idx="3">
                  <c:v>17.8</c:v>
                </c:pt>
                <c:pt idx="4">
                  <c:v>17.399999999999999</c:v>
                </c:pt>
                <c:pt idx="5">
                  <c:v>17.5</c:v>
                </c:pt>
                <c:pt idx="6">
                  <c:v>17.100000000000001</c:v>
                </c:pt>
                <c:pt idx="7">
                  <c:v>16.600000000000001</c:v>
                </c:pt>
                <c:pt idx="8">
                  <c:v>16.100000000000001</c:v>
                </c:pt>
                <c:pt idx="9">
                  <c:v>15.9</c:v>
                </c:pt>
                <c:pt idx="10">
                  <c:v>15.6</c:v>
                </c:pt>
                <c:pt idx="11">
                  <c:v>15.6</c:v>
                </c:pt>
                <c:pt idx="12">
                  <c:v>15.6</c:v>
                </c:pt>
                <c:pt idx="13" formatCode="#\ ##0.0">
                  <c:v>15</c:v>
                </c:pt>
                <c:pt idx="14">
                  <c:v>13.6</c:v>
                </c:pt>
                <c:pt idx="15">
                  <c:v>14.2</c:v>
                </c:pt>
                <c:pt idx="16">
                  <c:v>14.5</c:v>
                </c:pt>
                <c:pt idx="17">
                  <c:v>14.3</c:v>
                </c:pt>
                <c:pt idx="18">
                  <c:v>14.2</c:v>
                </c:pt>
                <c:pt idx="19">
                  <c:v>14.4</c:v>
                </c:pt>
                <c:pt idx="20" formatCode="#\ ##0.0">
                  <c:v>15</c:v>
                </c:pt>
                <c:pt idx="21" formatCode="#\ ##0.0">
                  <c:v>15</c:v>
                </c:pt>
                <c:pt idx="22" formatCode="#\ ##0.0">
                  <c:v>15</c:v>
                </c:pt>
                <c:pt idx="23">
                  <c:v>14.9</c:v>
                </c:pt>
                <c:pt idx="24">
                  <c:v>14.7</c:v>
                </c:pt>
                <c:pt idx="25">
                  <c:v>14.5</c:v>
                </c:pt>
                <c:pt idx="26">
                  <c:v>14.7</c:v>
                </c:pt>
                <c:pt idx="27">
                  <c:v>14.7</c:v>
                </c:pt>
                <c:pt idx="28">
                  <c:v>14.4</c:v>
                </c:pt>
                <c:pt idx="29">
                  <c:v>13.8</c:v>
                </c:pt>
              </c:numCache>
            </c:numRef>
          </c:val>
          <c:smooth val="0"/>
          <c:extLst>
            <c:ext xmlns:c16="http://schemas.microsoft.com/office/drawing/2014/chart" uri="{C3380CC4-5D6E-409C-BE32-E72D297353CC}">
              <c16:uniqueId val="{00000000-BC9D-FC49-8699-1E2A0FC0F0F0}"/>
            </c:ext>
          </c:extLst>
        </c:ser>
        <c:ser>
          <c:idx val="1"/>
          <c:order val="1"/>
          <c:tx>
            <c:v>Igaunija</c:v>
          </c:tx>
          <c:spPr>
            <a:ln w="28575" cap="rnd">
              <a:solidFill>
                <a:srgbClr val="0070C0"/>
              </a:solidFill>
              <a:prstDash val="sysDash"/>
              <a:round/>
            </a:ln>
            <a:effectLst/>
          </c:spPr>
          <c:marker>
            <c:symbol val="none"/>
          </c:marker>
          <c:cat>
            <c:strRef>
              <c:f>Data!$B$21:$AE$21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Data!$B$23:$AE$23</c:f>
              <c:numCache>
                <c:formatCode>#\ ##0.##########</c:formatCode>
                <c:ptCount val="30"/>
                <c:pt idx="0" formatCode="#\ ##0.0">
                  <c:v>17</c:v>
                </c:pt>
                <c:pt idx="1">
                  <c:v>16.3</c:v>
                </c:pt>
                <c:pt idx="2">
                  <c:v>16.5</c:v>
                </c:pt>
                <c:pt idx="3">
                  <c:v>14.8</c:v>
                </c:pt>
                <c:pt idx="4">
                  <c:v>14.5</c:v>
                </c:pt>
                <c:pt idx="5">
                  <c:v>15.5</c:v>
                </c:pt>
                <c:pt idx="6">
                  <c:v>16.100000000000001</c:v>
                </c:pt>
                <c:pt idx="7">
                  <c:v>15.7</c:v>
                </c:pt>
                <c:pt idx="8">
                  <c:v>15.7</c:v>
                </c:pt>
                <c:pt idx="9">
                  <c:v>14.9</c:v>
                </c:pt>
                <c:pt idx="10">
                  <c:v>14.7</c:v>
                </c:pt>
                <c:pt idx="11">
                  <c:v>14.5</c:v>
                </c:pt>
                <c:pt idx="12">
                  <c:v>13.9</c:v>
                </c:pt>
                <c:pt idx="13">
                  <c:v>13.7</c:v>
                </c:pt>
                <c:pt idx="14">
                  <c:v>12.3</c:v>
                </c:pt>
                <c:pt idx="15">
                  <c:v>13.7</c:v>
                </c:pt>
                <c:pt idx="16">
                  <c:v>14.6</c:v>
                </c:pt>
                <c:pt idx="17" formatCode="#\ ##0.0">
                  <c:v>14</c:v>
                </c:pt>
                <c:pt idx="18">
                  <c:v>13.7</c:v>
                </c:pt>
                <c:pt idx="19">
                  <c:v>14.2</c:v>
                </c:pt>
                <c:pt idx="20">
                  <c:v>13.7</c:v>
                </c:pt>
                <c:pt idx="21">
                  <c:v>13.6</c:v>
                </c:pt>
                <c:pt idx="22">
                  <c:v>13.3</c:v>
                </c:pt>
                <c:pt idx="23">
                  <c:v>13.2</c:v>
                </c:pt>
                <c:pt idx="24">
                  <c:v>12.9</c:v>
                </c:pt>
                <c:pt idx="25">
                  <c:v>12.6</c:v>
                </c:pt>
                <c:pt idx="26" formatCode="#\ ##0.0">
                  <c:v>13</c:v>
                </c:pt>
                <c:pt idx="27">
                  <c:v>12.2</c:v>
                </c:pt>
                <c:pt idx="28">
                  <c:v>11.9</c:v>
                </c:pt>
                <c:pt idx="29">
                  <c:v>11.3</c:v>
                </c:pt>
              </c:numCache>
            </c:numRef>
          </c:val>
          <c:smooth val="0"/>
          <c:extLst>
            <c:ext xmlns:c16="http://schemas.microsoft.com/office/drawing/2014/chart" uri="{C3380CC4-5D6E-409C-BE32-E72D297353CC}">
              <c16:uniqueId val="{00000001-BC9D-FC49-8699-1E2A0FC0F0F0}"/>
            </c:ext>
          </c:extLst>
        </c:ser>
        <c:ser>
          <c:idx val="2"/>
          <c:order val="2"/>
          <c:tx>
            <c:v>Latvija</c:v>
          </c:tx>
          <c:spPr>
            <a:ln w="28575" cap="rnd" cmpd="dbl">
              <a:solidFill>
                <a:srgbClr val="C00000"/>
              </a:solidFill>
              <a:round/>
            </a:ln>
            <a:effectLst/>
          </c:spPr>
          <c:marker>
            <c:symbol val="none"/>
          </c:marker>
          <c:cat>
            <c:strRef>
              <c:f>Data!$B$21:$AE$21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Data!$B$24:$AE$24</c:f>
              <c:numCache>
                <c:formatCode>#\ ##0.##########</c:formatCode>
                <c:ptCount val="30"/>
                <c:pt idx="0">
                  <c:v>17.600000000000001</c:v>
                </c:pt>
                <c:pt idx="1">
                  <c:v>17.100000000000001</c:v>
                </c:pt>
                <c:pt idx="2">
                  <c:v>18.2</c:v>
                </c:pt>
                <c:pt idx="3">
                  <c:v>14.8</c:v>
                </c:pt>
                <c:pt idx="4">
                  <c:v>13.5</c:v>
                </c:pt>
                <c:pt idx="5">
                  <c:v>13.6</c:v>
                </c:pt>
                <c:pt idx="6">
                  <c:v>13.6</c:v>
                </c:pt>
                <c:pt idx="7">
                  <c:v>13.5</c:v>
                </c:pt>
                <c:pt idx="8">
                  <c:v>12.4</c:v>
                </c:pt>
                <c:pt idx="9">
                  <c:v>12.3</c:v>
                </c:pt>
                <c:pt idx="10">
                  <c:v>11.4</c:v>
                </c:pt>
                <c:pt idx="11">
                  <c:v>10.6</c:v>
                </c:pt>
                <c:pt idx="12" formatCode="#\ ##0.0">
                  <c:v>10</c:v>
                </c:pt>
                <c:pt idx="13">
                  <c:v>9.6</c:v>
                </c:pt>
                <c:pt idx="14">
                  <c:v>9.6999999999999993</c:v>
                </c:pt>
                <c:pt idx="15">
                  <c:v>11.9</c:v>
                </c:pt>
                <c:pt idx="16">
                  <c:v>11.8</c:v>
                </c:pt>
                <c:pt idx="17">
                  <c:v>11.4</c:v>
                </c:pt>
                <c:pt idx="18">
                  <c:v>11.1</c:v>
                </c:pt>
                <c:pt idx="19">
                  <c:v>10.5</c:v>
                </c:pt>
                <c:pt idx="20">
                  <c:v>10.8</c:v>
                </c:pt>
                <c:pt idx="21">
                  <c:v>10.5</c:v>
                </c:pt>
                <c:pt idx="22">
                  <c:v>10.9</c:v>
                </c:pt>
                <c:pt idx="23">
                  <c:v>10.9</c:v>
                </c:pt>
                <c:pt idx="24" formatCode="#\ ##0.0">
                  <c:v>11</c:v>
                </c:pt>
                <c:pt idx="25">
                  <c:v>11.5</c:v>
                </c:pt>
                <c:pt idx="26">
                  <c:v>12.8</c:v>
                </c:pt>
                <c:pt idx="27">
                  <c:v>11.8</c:v>
                </c:pt>
                <c:pt idx="28">
                  <c:v>10.5</c:v>
                </c:pt>
                <c:pt idx="29">
                  <c:v>9.9</c:v>
                </c:pt>
              </c:numCache>
            </c:numRef>
          </c:val>
          <c:smooth val="0"/>
          <c:extLst>
            <c:ext xmlns:c16="http://schemas.microsoft.com/office/drawing/2014/chart" uri="{C3380CC4-5D6E-409C-BE32-E72D297353CC}">
              <c16:uniqueId val="{00000002-BC9D-FC49-8699-1E2A0FC0F0F0}"/>
            </c:ext>
          </c:extLst>
        </c:ser>
        <c:ser>
          <c:idx val="3"/>
          <c:order val="3"/>
          <c:tx>
            <c:v>Lietuva</c:v>
          </c:tx>
          <c:spPr>
            <a:ln w="28575" cap="rnd">
              <a:solidFill>
                <a:srgbClr val="92D050"/>
              </a:solidFill>
              <a:round/>
            </a:ln>
            <a:effectLst/>
          </c:spPr>
          <c:marker>
            <c:symbol val="none"/>
          </c:marker>
          <c:cat>
            <c:strRef>
              <c:f>Data!$B$21:$AE$21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Data!$B$25:$AE$25</c:f>
              <c:numCache>
                <c:formatCode>#\ ##0.##########</c:formatCode>
                <c:ptCount val="30"/>
                <c:pt idx="0">
                  <c:v>16.7</c:v>
                </c:pt>
                <c:pt idx="1">
                  <c:v>16.2</c:v>
                </c:pt>
                <c:pt idx="2" formatCode="#\ ##0.0">
                  <c:v>16</c:v>
                </c:pt>
                <c:pt idx="3">
                  <c:v>15.7</c:v>
                </c:pt>
                <c:pt idx="4">
                  <c:v>15.1</c:v>
                </c:pt>
                <c:pt idx="5">
                  <c:v>16.8</c:v>
                </c:pt>
                <c:pt idx="6">
                  <c:v>17.2</c:v>
                </c:pt>
                <c:pt idx="7">
                  <c:v>16.3</c:v>
                </c:pt>
                <c:pt idx="8">
                  <c:v>16.7</c:v>
                </c:pt>
                <c:pt idx="9">
                  <c:v>18.2</c:v>
                </c:pt>
                <c:pt idx="10">
                  <c:v>18.3</c:v>
                </c:pt>
                <c:pt idx="11">
                  <c:v>17.600000000000001</c:v>
                </c:pt>
                <c:pt idx="12">
                  <c:v>15.9</c:v>
                </c:pt>
                <c:pt idx="13">
                  <c:v>15.7</c:v>
                </c:pt>
                <c:pt idx="14">
                  <c:v>15.1</c:v>
                </c:pt>
                <c:pt idx="15">
                  <c:v>16.899999999999999</c:v>
                </c:pt>
                <c:pt idx="16">
                  <c:v>18.399999999999999</c:v>
                </c:pt>
                <c:pt idx="17">
                  <c:v>18.7</c:v>
                </c:pt>
                <c:pt idx="18">
                  <c:v>17.600000000000001</c:v>
                </c:pt>
                <c:pt idx="19">
                  <c:v>17.399999999999999</c:v>
                </c:pt>
                <c:pt idx="20">
                  <c:v>17.2</c:v>
                </c:pt>
                <c:pt idx="21">
                  <c:v>16.8</c:v>
                </c:pt>
                <c:pt idx="22">
                  <c:v>16.7</c:v>
                </c:pt>
                <c:pt idx="23">
                  <c:v>16.5</c:v>
                </c:pt>
                <c:pt idx="24" formatCode="#\ ##0.0">
                  <c:v>16</c:v>
                </c:pt>
                <c:pt idx="25">
                  <c:v>15.5</c:v>
                </c:pt>
                <c:pt idx="26">
                  <c:v>15.9</c:v>
                </c:pt>
                <c:pt idx="27">
                  <c:v>16.399999999999999</c:v>
                </c:pt>
                <c:pt idx="28">
                  <c:v>14.6</c:v>
                </c:pt>
                <c:pt idx="29" formatCode="#\ ##0.0">
                  <c:v>14</c:v>
                </c:pt>
              </c:numCache>
            </c:numRef>
          </c:val>
          <c:smooth val="0"/>
          <c:extLst>
            <c:ext xmlns:c16="http://schemas.microsoft.com/office/drawing/2014/chart" uri="{C3380CC4-5D6E-409C-BE32-E72D297353CC}">
              <c16:uniqueId val="{00000003-BC9D-FC49-8699-1E2A0FC0F0F0}"/>
            </c:ext>
          </c:extLst>
        </c:ser>
        <c:dLbls>
          <c:showLegendKey val="0"/>
          <c:showVal val="0"/>
          <c:showCatName val="0"/>
          <c:showSerName val="0"/>
          <c:showPercent val="0"/>
          <c:showBubbleSize val="0"/>
        </c:dLbls>
        <c:smooth val="0"/>
        <c:axId val="1146803408"/>
        <c:axId val="1146680352"/>
      </c:lineChart>
      <c:catAx>
        <c:axId val="1146803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46680352"/>
        <c:crosses val="autoZero"/>
        <c:auto val="1"/>
        <c:lblAlgn val="ctr"/>
        <c:lblOffset val="100"/>
        <c:noMultiLvlLbl val="0"/>
      </c:catAx>
      <c:valAx>
        <c:axId val="1146680352"/>
        <c:scaling>
          <c:orientation val="minMax"/>
          <c:min val="8"/>
        </c:scaling>
        <c:delete val="0"/>
        <c:axPos val="l"/>
        <c:majorGridlines>
          <c:spPr>
            <a:ln w="9525" cap="flat" cmpd="sng" algn="ctr">
              <a:solidFill>
                <a:schemeClr val="tx1">
                  <a:lumMod val="15000"/>
                  <a:lumOff val="85000"/>
                </a:schemeClr>
              </a:solidFill>
              <a:round/>
            </a:ln>
            <a:effectLst/>
          </c:spPr>
        </c:majorGridlines>
        <c:numFmt formatCode="#\ ##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468034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b="1">
                <a:latin typeface="Times New Roman" panose="02020603050405020304" pitchFamily="18" charset="0"/>
                <a:cs typeface="Times New Roman" panose="02020603050405020304" pitchFamily="18" charset="0"/>
              </a:rPr>
              <a:t>Informācijas un sakaru daļa IKP,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LV"/>
        </a:p>
      </c:txPr>
    </c:title>
    <c:autoTitleDeleted val="0"/>
    <c:plotArea>
      <c:layout/>
      <c:lineChart>
        <c:grouping val="standard"/>
        <c:varyColors val="0"/>
        <c:ser>
          <c:idx val="0"/>
          <c:order val="0"/>
          <c:tx>
            <c:v>Eirozona</c:v>
          </c:tx>
          <c:spPr>
            <a:ln w="28575" cap="rnd" cmpd="dbl">
              <a:solidFill>
                <a:srgbClr val="00B0F0"/>
              </a:solidFill>
              <a:prstDash val="sysDot"/>
              <a:round/>
            </a:ln>
            <a:effectLst/>
          </c:spPr>
          <c:marker>
            <c:symbol val="none"/>
          </c:marker>
          <c:cat>
            <c:strRef>
              <c:f>Data!$B$11:$AE$11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Data!$B$52:$AE$52</c:f>
              <c:numCache>
                <c:formatCode>#\ ##0.##########</c:formatCode>
                <c:ptCount val="30"/>
                <c:pt idx="0">
                  <c:v>3.5</c:v>
                </c:pt>
                <c:pt idx="1">
                  <c:v>3.6</c:v>
                </c:pt>
                <c:pt idx="2">
                  <c:v>3.8</c:v>
                </c:pt>
                <c:pt idx="3" formatCode="#\ ##0.0">
                  <c:v>4</c:v>
                </c:pt>
                <c:pt idx="4">
                  <c:v>4.0999999999999996</c:v>
                </c:pt>
                <c:pt idx="5">
                  <c:v>4.0999999999999996</c:v>
                </c:pt>
                <c:pt idx="6">
                  <c:v>4.3</c:v>
                </c:pt>
                <c:pt idx="7">
                  <c:v>4.4000000000000004</c:v>
                </c:pt>
                <c:pt idx="8">
                  <c:v>4.3</c:v>
                </c:pt>
                <c:pt idx="9">
                  <c:v>4.3</c:v>
                </c:pt>
                <c:pt idx="10">
                  <c:v>4.2</c:v>
                </c:pt>
                <c:pt idx="11">
                  <c:v>4.2</c:v>
                </c:pt>
                <c:pt idx="12">
                  <c:v>4.2</c:v>
                </c:pt>
                <c:pt idx="13">
                  <c:v>4.0999999999999996</c:v>
                </c:pt>
                <c:pt idx="14">
                  <c:v>4.2</c:v>
                </c:pt>
                <c:pt idx="15">
                  <c:v>4.0999999999999996</c:v>
                </c:pt>
                <c:pt idx="16">
                  <c:v>4.0999999999999996</c:v>
                </c:pt>
                <c:pt idx="17">
                  <c:v>4.0999999999999996</c:v>
                </c:pt>
                <c:pt idx="18">
                  <c:v>4.0999999999999996</c:v>
                </c:pt>
                <c:pt idx="19" formatCode="#\ ##0.0">
                  <c:v>4</c:v>
                </c:pt>
                <c:pt idx="20" formatCode="#\ ##0.0">
                  <c:v>4</c:v>
                </c:pt>
                <c:pt idx="21">
                  <c:v>4.0999999999999996</c:v>
                </c:pt>
                <c:pt idx="22">
                  <c:v>4.0999999999999996</c:v>
                </c:pt>
                <c:pt idx="23">
                  <c:v>4.3</c:v>
                </c:pt>
                <c:pt idx="24">
                  <c:v>4.4000000000000004</c:v>
                </c:pt>
                <c:pt idx="25">
                  <c:v>4.7</c:v>
                </c:pt>
                <c:pt idx="26">
                  <c:v>4.8</c:v>
                </c:pt>
                <c:pt idx="27">
                  <c:v>4.5999999999999996</c:v>
                </c:pt>
                <c:pt idx="28">
                  <c:v>4.7</c:v>
                </c:pt>
                <c:pt idx="29">
                  <c:v>4.7</c:v>
                </c:pt>
              </c:numCache>
            </c:numRef>
          </c:val>
          <c:smooth val="0"/>
          <c:extLst>
            <c:ext xmlns:c16="http://schemas.microsoft.com/office/drawing/2014/chart" uri="{C3380CC4-5D6E-409C-BE32-E72D297353CC}">
              <c16:uniqueId val="{00000000-F53E-EC4F-8C9C-8F14BEE90603}"/>
            </c:ext>
          </c:extLst>
        </c:ser>
        <c:ser>
          <c:idx val="1"/>
          <c:order val="1"/>
          <c:tx>
            <c:v>Igaunija</c:v>
          </c:tx>
          <c:spPr>
            <a:ln w="28575" cap="rnd">
              <a:solidFill>
                <a:srgbClr val="0070C0"/>
              </a:solidFill>
              <a:prstDash val="sysDash"/>
              <a:round/>
            </a:ln>
            <a:effectLst/>
          </c:spPr>
          <c:marker>
            <c:symbol val="none"/>
          </c:marker>
          <c:cat>
            <c:strRef>
              <c:f>Data!$B$11:$AE$11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Data!$B$53:$AE$53</c:f>
              <c:numCache>
                <c:formatCode>#\ ##0.##########</c:formatCode>
                <c:ptCount val="30"/>
                <c:pt idx="0" formatCode="#\ ##0.0">
                  <c:v>4</c:v>
                </c:pt>
                <c:pt idx="1">
                  <c:v>3.9</c:v>
                </c:pt>
                <c:pt idx="2">
                  <c:v>3.8</c:v>
                </c:pt>
                <c:pt idx="3">
                  <c:v>4.2</c:v>
                </c:pt>
                <c:pt idx="4">
                  <c:v>4.5999999999999996</c:v>
                </c:pt>
                <c:pt idx="5">
                  <c:v>4.7</c:v>
                </c:pt>
                <c:pt idx="6">
                  <c:v>4.4000000000000004</c:v>
                </c:pt>
                <c:pt idx="7">
                  <c:v>4.4000000000000004</c:v>
                </c:pt>
                <c:pt idx="8">
                  <c:v>4.4000000000000004</c:v>
                </c:pt>
                <c:pt idx="9">
                  <c:v>4.3</c:v>
                </c:pt>
                <c:pt idx="10">
                  <c:v>4.0999999999999996</c:v>
                </c:pt>
                <c:pt idx="11" formatCode="#\ ##0.0">
                  <c:v>4</c:v>
                </c:pt>
                <c:pt idx="12" formatCode="#\ ##0.0">
                  <c:v>4</c:v>
                </c:pt>
                <c:pt idx="13">
                  <c:v>4.4000000000000004</c:v>
                </c:pt>
                <c:pt idx="14">
                  <c:v>4.8</c:v>
                </c:pt>
                <c:pt idx="15">
                  <c:v>4.5999999999999996</c:v>
                </c:pt>
                <c:pt idx="16">
                  <c:v>4.4000000000000004</c:v>
                </c:pt>
                <c:pt idx="17">
                  <c:v>4.5</c:v>
                </c:pt>
                <c:pt idx="18">
                  <c:v>4.5</c:v>
                </c:pt>
                <c:pt idx="19">
                  <c:v>4.5</c:v>
                </c:pt>
                <c:pt idx="20">
                  <c:v>4.7</c:v>
                </c:pt>
                <c:pt idx="21">
                  <c:v>4.8</c:v>
                </c:pt>
                <c:pt idx="22">
                  <c:v>4.9000000000000004</c:v>
                </c:pt>
                <c:pt idx="23">
                  <c:v>5.3</c:v>
                </c:pt>
                <c:pt idx="24">
                  <c:v>5.7</c:v>
                </c:pt>
                <c:pt idx="25">
                  <c:v>6.5</c:v>
                </c:pt>
                <c:pt idx="26">
                  <c:v>6.1</c:v>
                </c:pt>
                <c:pt idx="27">
                  <c:v>6.5</c:v>
                </c:pt>
                <c:pt idx="28">
                  <c:v>6.7</c:v>
                </c:pt>
                <c:pt idx="29">
                  <c:v>7.5</c:v>
                </c:pt>
              </c:numCache>
            </c:numRef>
          </c:val>
          <c:smooth val="0"/>
          <c:extLst>
            <c:ext xmlns:c16="http://schemas.microsoft.com/office/drawing/2014/chart" uri="{C3380CC4-5D6E-409C-BE32-E72D297353CC}">
              <c16:uniqueId val="{00000001-F53E-EC4F-8C9C-8F14BEE90603}"/>
            </c:ext>
          </c:extLst>
        </c:ser>
        <c:ser>
          <c:idx val="2"/>
          <c:order val="2"/>
          <c:tx>
            <c:v>Latvija</c:v>
          </c:tx>
          <c:spPr>
            <a:ln w="28575" cap="rnd" cmpd="dbl">
              <a:solidFill>
                <a:srgbClr val="C00000"/>
              </a:solidFill>
              <a:round/>
            </a:ln>
            <a:effectLst/>
          </c:spPr>
          <c:marker>
            <c:symbol val="none"/>
          </c:marker>
          <c:cat>
            <c:strRef>
              <c:f>Data!$B$11:$AE$11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Data!$B$54:$AE$54</c:f>
              <c:numCache>
                <c:formatCode>#\ ##0.##########</c:formatCode>
                <c:ptCount val="30"/>
                <c:pt idx="0">
                  <c:v>2.7</c:v>
                </c:pt>
                <c:pt idx="1">
                  <c:v>2.6</c:v>
                </c:pt>
                <c:pt idx="2">
                  <c:v>3.1</c:v>
                </c:pt>
                <c:pt idx="3">
                  <c:v>3.1</c:v>
                </c:pt>
                <c:pt idx="4">
                  <c:v>3.2</c:v>
                </c:pt>
                <c:pt idx="5" formatCode="#\ ##0.0">
                  <c:v>5</c:v>
                </c:pt>
                <c:pt idx="6">
                  <c:v>5.6</c:v>
                </c:pt>
                <c:pt idx="7">
                  <c:v>5.2</c:v>
                </c:pt>
                <c:pt idx="8">
                  <c:v>4.8</c:v>
                </c:pt>
                <c:pt idx="9">
                  <c:v>4.4000000000000004</c:v>
                </c:pt>
                <c:pt idx="10">
                  <c:v>4.0999999999999996</c:v>
                </c:pt>
                <c:pt idx="11">
                  <c:v>3.6</c:v>
                </c:pt>
                <c:pt idx="12">
                  <c:v>3.2</c:v>
                </c:pt>
                <c:pt idx="13">
                  <c:v>3.5</c:v>
                </c:pt>
                <c:pt idx="14">
                  <c:v>3.8</c:v>
                </c:pt>
                <c:pt idx="15">
                  <c:v>4.0999999999999996</c:v>
                </c:pt>
                <c:pt idx="16">
                  <c:v>3.8</c:v>
                </c:pt>
                <c:pt idx="17">
                  <c:v>3.8</c:v>
                </c:pt>
                <c:pt idx="18">
                  <c:v>3.9</c:v>
                </c:pt>
                <c:pt idx="19">
                  <c:v>3.9</c:v>
                </c:pt>
                <c:pt idx="20">
                  <c:v>4.3</c:v>
                </c:pt>
                <c:pt idx="21">
                  <c:v>4.5999999999999996</c:v>
                </c:pt>
                <c:pt idx="22">
                  <c:v>4.9000000000000004</c:v>
                </c:pt>
                <c:pt idx="23">
                  <c:v>5.2</c:v>
                </c:pt>
                <c:pt idx="24">
                  <c:v>5.4</c:v>
                </c:pt>
                <c:pt idx="25">
                  <c:v>5.7</c:v>
                </c:pt>
                <c:pt idx="26">
                  <c:v>5.8</c:v>
                </c:pt>
                <c:pt idx="27" formatCode="#\ ##0.0">
                  <c:v>6</c:v>
                </c:pt>
                <c:pt idx="28">
                  <c:v>6.1</c:v>
                </c:pt>
                <c:pt idx="29">
                  <c:v>6.2</c:v>
                </c:pt>
              </c:numCache>
            </c:numRef>
          </c:val>
          <c:smooth val="0"/>
          <c:extLst>
            <c:ext xmlns:c16="http://schemas.microsoft.com/office/drawing/2014/chart" uri="{C3380CC4-5D6E-409C-BE32-E72D297353CC}">
              <c16:uniqueId val="{00000002-F53E-EC4F-8C9C-8F14BEE90603}"/>
            </c:ext>
          </c:extLst>
        </c:ser>
        <c:ser>
          <c:idx val="3"/>
          <c:order val="3"/>
          <c:tx>
            <c:v>Lietuva</c:v>
          </c:tx>
          <c:spPr>
            <a:ln w="28575" cap="rnd">
              <a:solidFill>
                <a:srgbClr val="92D050"/>
              </a:solidFill>
              <a:round/>
            </a:ln>
            <a:effectLst/>
          </c:spPr>
          <c:marker>
            <c:symbol val="none"/>
          </c:marker>
          <c:cat>
            <c:strRef>
              <c:f>Data!$B$11:$AE$11</c:f>
              <c:strCach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strCache>
            </c:strRef>
          </c:cat>
          <c:val>
            <c:numRef>
              <c:f>Data!$B$55:$AE$55</c:f>
              <c:numCache>
                <c:formatCode>#\ ##0.##########</c:formatCode>
                <c:ptCount val="30"/>
                <c:pt idx="0">
                  <c:v>2.2000000000000002</c:v>
                </c:pt>
                <c:pt idx="1">
                  <c:v>2.4</c:v>
                </c:pt>
                <c:pt idx="2">
                  <c:v>2.5</c:v>
                </c:pt>
                <c:pt idx="3" formatCode="#\ ##0.0">
                  <c:v>3</c:v>
                </c:pt>
                <c:pt idx="4">
                  <c:v>3.7</c:v>
                </c:pt>
                <c:pt idx="5">
                  <c:v>4.2</c:v>
                </c:pt>
                <c:pt idx="6">
                  <c:v>4.4000000000000004</c:v>
                </c:pt>
                <c:pt idx="7">
                  <c:v>4.5999999999999996</c:v>
                </c:pt>
                <c:pt idx="8">
                  <c:v>4.5</c:v>
                </c:pt>
                <c:pt idx="9" formatCode="#\ ##0.0">
                  <c:v>4</c:v>
                </c:pt>
                <c:pt idx="10">
                  <c:v>3.7</c:v>
                </c:pt>
                <c:pt idx="11">
                  <c:v>3.5</c:v>
                </c:pt>
                <c:pt idx="12">
                  <c:v>3.4</c:v>
                </c:pt>
                <c:pt idx="13" formatCode="#\ ##0.0">
                  <c:v>3</c:v>
                </c:pt>
                <c:pt idx="14">
                  <c:v>3.5</c:v>
                </c:pt>
                <c:pt idx="15">
                  <c:v>3.3</c:v>
                </c:pt>
                <c:pt idx="16">
                  <c:v>2.8</c:v>
                </c:pt>
                <c:pt idx="17">
                  <c:v>2.7</c:v>
                </c:pt>
                <c:pt idx="18">
                  <c:v>2.9</c:v>
                </c:pt>
                <c:pt idx="19">
                  <c:v>2.8</c:v>
                </c:pt>
                <c:pt idx="20">
                  <c:v>3.1</c:v>
                </c:pt>
                <c:pt idx="21">
                  <c:v>3.3</c:v>
                </c:pt>
                <c:pt idx="22">
                  <c:v>3.3</c:v>
                </c:pt>
                <c:pt idx="23">
                  <c:v>3.3</c:v>
                </c:pt>
                <c:pt idx="24">
                  <c:v>3.5</c:v>
                </c:pt>
                <c:pt idx="25">
                  <c:v>3.7</c:v>
                </c:pt>
                <c:pt idx="26">
                  <c:v>3.8</c:v>
                </c:pt>
                <c:pt idx="27">
                  <c:v>4.2</c:v>
                </c:pt>
                <c:pt idx="28">
                  <c:v>4.7</c:v>
                </c:pt>
                <c:pt idx="29">
                  <c:v>4.8</c:v>
                </c:pt>
              </c:numCache>
            </c:numRef>
          </c:val>
          <c:smooth val="0"/>
          <c:extLst>
            <c:ext xmlns:c16="http://schemas.microsoft.com/office/drawing/2014/chart" uri="{C3380CC4-5D6E-409C-BE32-E72D297353CC}">
              <c16:uniqueId val="{00000003-F53E-EC4F-8C9C-8F14BEE90603}"/>
            </c:ext>
          </c:extLst>
        </c:ser>
        <c:dLbls>
          <c:showLegendKey val="0"/>
          <c:showVal val="0"/>
          <c:showCatName val="0"/>
          <c:showSerName val="0"/>
          <c:showPercent val="0"/>
          <c:showBubbleSize val="0"/>
        </c:dLbls>
        <c:smooth val="0"/>
        <c:axId val="1146803408"/>
        <c:axId val="1146680352"/>
      </c:lineChart>
      <c:catAx>
        <c:axId val="1146803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46680352"/>
        <c:crosses val="autoZero"/>
        <c:auto val="1"/>
        <c:lblAlgn val="ctr"/>
        <c:lblOffset val="100"/>
        <c:noMultiLvlLbl val="0"/>
      </c:catAx>
      <c:valAx>
        <c:axId val="1146680352"/>
        <c:scaling>
          <c:orientation val="minMax"/>
          <c:max val="8"/>
          <c:min val="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crossAx val="1146803408"/>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92A1E8-309E-0041-A245-4B5F85667391}" type="datetime1">
              <a:rPr lang="lv-LV" smtClean="0"/>
              <a:t>28.08.25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B16AA8-ABD0-5640-A6D0-95B38E3F3781}" type="slidenum">
              <a:rPr lang="en-US" smtClean="0"/>
              <a:t>‹#›</a:t>
            </a:fld>
            <a:endParaRPr lang="en-US"/>
          </a:p>
        </p:txBody>
      </p:sp>
    </p:spTree>
    <p:extLst>
      <p:ext uri="{BB962C8B-B14F-4D97-AF65-F5344CB8AC3E}">
        <p14:creationId xmlns:p14="http://schemas.microsoft.com/office/powerpoint/2010/main" val="1674666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7B4D75-4630-834E-B223-70BB6FCFC231}" type="datetime1">
              <a:rPr lang="lv-LV" smtClean="0"/>
              <a:t>28.08.25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0717F4-60C5-3548-97DE-BD8DE224A3E7}" type="slidenum">
              <a:rPr lang="en-US" smtClean="0"/>
              <a:t>‹#›</a:t>
            </a:fld>
            <a:endParaRPr lang="en-US"/>
          </a:p>
        </p:txBody>
      </p:sp>
    </p:spTree>
    <p:extLst>
      <p:ext uri="{BB962C8B-B14F-4D97-AF65-F5344CB8AC3E}">
        <p14:creationId xmlns:p14="http://schemas.microsoft.com/office/powerpoint/2010/main" val="142405223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a:p>
        </p:txBody>
      </p:sp>
      <p:sp>
        <p:nvSpPr>
          <p:cNvPr id="4" name="Slide Number Placeholder 3"/>
          <p:cNvSpPr>
            <a:spLocks noGrp="1"/>
          </p:cNvSpPr>
          <p:nvPr>
            <p:ph type="sldNum" sz="quarter" idx="5"/>
          </p:nvPr>
        </p:nvSpPr>
        <p:spPr/>
        <p:txBody>
          <a:bodyPr/>
          <a:lstStyle/>
          <a:p>
            <a:fld id="{F90717F4-60C5-3548-97DE-BD8DE224A3E7}" type="slidenum">
              <a:rPr lang="en-US" smtClean="0"/>
              <a:t>1</a:t>
            </a:fld>
            <a:endParaRPr lang="en-US"/>
          </a:p>
        </p:txBody>
      </p:sp>
    </p:spTree>
    <p:extLst>
      <p:ext uri="{BB962C8B-B14F-4D97-AF65-F5344CB8AC3E}">
        <p14:creationId xmlns:p14="http://schemas.microsoft.com/office/powerpoint/2010/main" val="2194267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14</a:t>
            </a:fld>
            <a:endParaRPr lang="en-US"/>
          </a:p>
        </p:txBody>
      </p:sp>
    </p:spTree>
    <p:extLst>
      <p:ext uri="{BB962C8B-B14F-4D97-AF65-F5344CB8AC3E}">
        <p14:creationId xmlns:p14="http://schemas.microsoft.com/office/powerpoint/2010/main" val="2193494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16</a:t>
            </a:fld>
            <a:endParaRPr lang="en-US"/>
          </a:p>
        </p:txBody>
      </p:sp>
    </p:spTree>
    <p:extLst>
      <p:ext uri="{BB962C8B-B14F-4D97-AF65-F5344CB8AC3E}">
        <p14:creationId xmlns:p14="http://schemas.microsoft.com/office/powerpoint/2010/main" val="2349602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17</a:t>
            </a:fld>
            <a:endParaRPr lang="en-US"/>
          </a:p>
        </p:txBody>
      </p:sp>
    </p:spTree>
    <p:extLst>
      <p:ext uri="{BB962C8B-B14F-4D97-AF65-F5344CB8AC3E}">
        <p14:creationId xmlns:p14="http://schemas.microsoft.com/office/powerpoint/2010/main" val="2435589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18</a:t>
            </a:fld>
            <a:endParaRPr lang="en-US"/>
          </a:p>
        </p:txBody>
      </p:sp>
    </p:spTree>
    <p:extLst>
      <p:ext uri="{BB962C8B-B14F-4D97-AF65-F5344CB8AC3E}">
        <p14:creationId xmlns:p14="http://schemas.microsoft.com/office/powerpoint/2010/main" val="4148024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19</a:t>
            </a:fld>
            <a:endParaRPr lang="en-US"/>
          </a:p>
        </p:txBody>
      </p:sp>
    </p:spTree>
    <p:extLst>
      <p:ext uri="{BB962C8B-B14F-4D97-AF65-F5344CB8AC3E}">
        <p14:creationId xmlns:p14="http://schemas.microsoft.com/office/powerpoint/2010/main" val="1182607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20</a:t>
            </a:fld>
            <a:endParaRPr lang="en-US"/>
          </a:p>
        </p:txBody>
      </p:sp>
    </p:spTree>
    <p:extLst>
      <p:ext uri="{BB962C8B-B14F-4D97-AF65-F5344CB8AC3E}">
        <p14:creationId xmlns:p14="http://schemas.microsoft.com/office/powerpoint/2010/main" val="3292468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21</a:t>
            </a:fld>
            <a:endParaRPr lang="en-US"/>
          </a:p>
        </p:txBody>
      </p:sp>
    </p:spTree>
    <p:extLst>
      <p:ext uri="{BB962C8B-B14F-4D97-AF65-F5344CB8AC3E}">
        <p14:creationId xmlns:p14="http://schemas.microsoft.com/office/powerpoint/2010/main" val="1972185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22</a:t>
            </a:fld>
            <a:endParaRPr lang="en-US"/>
          </a:p>
        </p:txBody>
      </p:sp>
    </p:spTree>
    <p:extLst>
      <p:ext uri="{BB962C8B-B14F-4D97-AF65-F5344CB8AC3E}">
        <p14:creationId xmlns:p14="http://schemas.microsoft.com/office/powerpoint/2010/main" val="37624269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23</a:t>
            </a:fld>
            <a:endParaRPr lang="en-US"/>
          </a:p>
        </p:txBody>
      </p:sp>
    </p:spTree>
    <p:extLst>
      <p:ext uri="{BB962C8B-B14F-4D97-AF65-F5344CB8AC3E}">
        <p14:creationId xmlns:p14="http://schemas.microsoft.com/office/powerpoint/2010/main" val="20711268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25</a:t>
            </a:fld>
            <a:endParaRPr lang="en-US"/>
          </a:p>
        </p:txBody>
      </p:sp>
    </p:spTree>
    <p:extLst>
      <p:ext uri="{BB962C8B-B14F-4D97-AF65-F5344CB8AC3E}">
        <p14:creationId xmlns:p14="http://schemas.microsoft.com/office/powerpoint/2010/main" val="13099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2</a:t>
            </a:fld>
            <a:endParaRPr lang="en-US"/>
          </a:p>
        </p:txBody>
      </p:sp>
    </p:spTree>
    <p:extLst>
      <p:ext uri="{BB962C8B-B14F-4D97-AF65-F5344CB8AC3E}">
        <p14:creationId xmlns:p14="http://schemas.microsoft.com/office/powerpoint/2010/main" val="19026933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29</a:t>
            </a:fld>
            <a:endParaRPr lang="en-US"/>
          </a:p>
        </p:txBody>
      </p:sp>
    </p:spTree>
    <p:extLst>
      <p:ext uri="{BB962C8B-B14F-4D97-AF65-F5344CB8AC3E}">
        <p14:creationId xmlns:p14="http://schemas.microsoft.com/office/powerpoint/2010/main" val="3982906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31</a:t>
            </a:fld>
            <a:endParaRPr lang="en-US"/>
          </a:p>
        </p:txBody>
      </p:sp>
    </p:spTree>
    <p:extLst>
      <p:ext uri="{BB962C8B-B14F-4D97-AF65-F5344CB8AC3E}">
        <p14:creationId xmlns:p14="http://schemas.microsoft.com/office/powerpoint/2010/main" val="2889355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3</a:t>
            </a:fld>
            <a:endParaRPr lang="en-US"/>
          </a:p>
        </p:txBody>
      </p:sp>
    </p:spTree>
    <p:extLst>
      <p:ext uri="{BB962C8B-B14F-4D97-AF65-F5344CB8AC3E}">
        <p14:creationId xmlns:p14="http://schemas.microsoft.com/office/powerpoint/2010/main" val="2123577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6</a:t>
            </a:fld>
            <a:endParaRPr lang="en-US"/>
          </a:p>
        </p:txBody>
      </p:sp>
    </p:spTree>
    <p:extLst>
      <p:ext uri="{BB962C8B-B14F-4D97-AF65-F5344CB8AC3E}">
        <p14:creationId xmlns:p14="http://schemas.microsoft.com/office/powerpoint/2010/main" val="2397659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7</a:t>
            </a:fld>
            <a:endParaRPr lang="en-US"/>
          </a:p>
        </p:txBody>
      </p:sp>
    </p:spTree>
    <p:extLst>
      <p:ext uri="{BB962C8B-B14F-4D97-AF65-F5344CB8AC3E}">
        <p14:creationId xmlns:p14="http://schemas.microsoft.com/office/powerpoint/2010/main" val="4122450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9</a:t>
            </a:fld>
            <a:endParaRPr lang="en-US"/>
          </a:p>
        </p:txBody>
      </p:sp>
    </p:spTree>
    <p:extLst>
      <p:ext uri="{BB962C8B-B14F-4D97-AF65-F5344CB8AC3E}">
        <p14:creationId xmlns:p14="http://schemas.microsoft.com/office/powerpoint/2010/main" val="2066597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10</a:t>
            </a:fld>
            <a:endParaRPr lang="en-US"/>
          </a:p>
        </p:txBody>
      </p:sp>
    </p:spTree>
    <p:extLst>
      <p:ext uri="{BB962C8B-B14F-4D97-AF65-F5344CB8AC3E}">
        <p14:creationId xmlns:p14="http://schemas.microsoft.com/office/powerpoint/2010/main" val="311685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11</a:t>
            </a:fld>
            <a:endParaRPr lang="en-US"/>
          </a:p>
        </p:txBody>
      </p:sp>
    </p:spTree>
    <p:extLst>
      <p:ext uri="{BB962C8B-B14F-4D97-AF65-F5344CB8AC3E}">
        <p14:creationId xmlns:p14="http://schemas.microsoft.com/office/powerpoint/2010/main" val="2562565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LV" dirty="0"/>
          </a:p>
        </p:txBody>
      </p:sp>
      <p:sp>
        <p:nvSpPr>
          <p:cNvPr id="4" name="Slide Number Placeholder 3"/>
          <p:cNvSpPr>
            <a:spLocks noGrp="1"/>
          </p:cNvSpPr>
          <p:nvPr>
            <p:ph type="sldNum" sz="quarter" idx="5"/>
          </p:nvPr>
        </p:nvSpPr>
        <p:spPr/>
        <p:txBody>
          <a:bodyPr/>
          <a:lstStyle/>
          <a:p>
            <a:fld id="{F90717F4-60C5-3548-97DE-BD8DE224A3E7}" type="slidenum">
              <a:rPr lang="en-US" smtClean="0"/>
              <a:t>13</a:t>
            </a:fld>
            <a:endParaRPr lang="en-US"/>
          </a:p>
        </p:txBody>
      </p:sp>
    </p:spTree>
    <p:extLst>
      <p:ext uri="{BB962C8B-B14F-4D97-AF65-F5344CB8AC3E}">
        <p14:creationId xmlns:p14="http://schemas.microsoft.com/office/powerpoint/2010/main" val="386138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lv-LV"/>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a:t>Click to edit Master subtitle style</a:t>
            </a:r>
            <a:endParaRPr lang="en-US"/>
          </a:p>
        </p:txBody>
      </p:sp>
      <p:sp>
        <p:nvSpPr>
          <p:cNvPr id="4" name="Date Placeholder 3"/>
          <p:cNvSpPr>
            <a:spLocks noGrp="1"/>
          </p:cNvSpPr>
          <p:nvPr>
            <p:ph type="dt" sz="half" idx="10"/>
          </p:nvPr>
        </p:nvSpPr>
        <p:spPr/>
        <p:txBody>
          <a:bodyPr/>
          <a:lstStyle/>
          <a:p>
            <a:fld id="{4E331D82-7FA3-AE49-B38C-51B57E4A5897}" type="datetime1">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86623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4" name="Date Placeholder 3"/>
          <p:cNvSpPr>
            <a:spLocks noGrp="1"/>
          </p:cNvSpPr>
          <p:nvPr>
            <p:ph type="dt" sz="half" idx="10"/>
          </p:nvPr>
        </p:nvSpPr>
        <p:spPr/>
        <p:txBody>
          <a:bodyPr/>
          <a:lstStyle/>
          <a:p>
            <a:fld id="{6C9D715C-BF44-CF40-B246-CAEC45BFD6B9}" type="datetime1">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1616127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lv-LV"/>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4" name="Date Placeholder 3"/>
          <p:cNvSpPr>
            <a:spLocks noGrp="1"/>
          </p:cNvSpPr>
          <p:nvPr>
            <p:ph type="dt" sz="half" idx="10"/>
          </p:nvPr>
        </p:nvSpPr>
        <p:spPr/>
        <p:txBody>
          <a:bodyPr/>
          <a:lstStyle/>
          <a:p>
            <a:fld id="{2287FF90-F1DC-E54F-A655-02CB8AD0A2FE}" type="datetime1">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1649023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a:t>Click</a:t>
            </a:r>
            <a:r>
              <a:rPr lang="lv-LV" dirty="0"/>
              <a:t> to </a:t>
            </a:r>
            <a:r>
              <a:rPr lang="lv-LV" dirty="0" err="1"/>
              <a:t>edit</a:t>
            </a:r>
            <a:r>
              <a:rPr lang="lv-LV" dirty="0"/>
              <a:t> </a:t>
            </a:r>
            <a:r>
              <a:rPr lang="lv-LV" dirty="0" err="1"/>
              <a:t>Master</a:t>
            </a:r>
            <a:r>
              <a:rPr lang="lv-LV" dirty="0"/>
              <a:t> </a:t>
            </a:r>
            <a:r>
              <a:rPr lang="lv-LV" dirty="0" err="1"/>
              <a:t>title</a:t>
            </a:r>
            <a:r>
              <a:rPr lang="lv-LV" dirty="0"/>
              <a:t> </a:t>
            </a:r>
            <a:r>
              <a:rPr lang="lv-LV" dirty="0" err="1"/>
              <a:t>style</a:t>
            </a:r>
            <a:endParaRPr lang="en-US" dirty="0"/>
          </a:p>
        </p:txBody>
      </p:sp>
      <p:sp>
        <p:nvSpPr>
          <p:cNvPr id="3" name="Content Placeholder 2"/>
          <p:cNvSpPr>
            <a:spLocks noGrp="1"/>
          </p:cNvSpPr>
          <p:nvPr>
            <p:ph idx="1"/>
          </p:nvPr>
        </p:nvSpPr>
        <p:spPr/>
        <p:txBody>
          <a:bodyPr/>
          <a:lstStyle/>
          <a:p>
            <a:pPr lvl="0"/>
            <a:r>
              <a:rPr lang="lv-LV" dirty="0" err="1"/>
              <a:t>Click</a:t>
            </a:r>
            <a:r>
              <a:rPr lang="lv-LV" dirty="0"/>
              <a:t> to </a:t>
            </a:r>
            <a:r>
              <a:rPr lang="lv-LV" dirty="0" err="1"/>
              <a:t>edit</a:t>
            </a:r>
            <a:r>
              <a:rPr lang="lv-LV" dirty="0"/>
              <a:t> </a:t>
            </a:r>
            <a:r>
              <a:rPr lang="lv-LV" dirty="0" err="1"/>
              <a:t>Master</a:t>
            </a:r>
            <a:r>
              <a:rPr lang="lv-LV" dirty="0"/>
              <a:t> </a:t>
            </a:r>
            <a:r>
              <a:rPr lang="lv-LV" dirty="0" err="1"/>
              <a:t>text</a:t>
            </a:r>
            <a:r>
              <a:rPr lang="lv-LV" dirty="0"/>
              <a:t> </a:t>
            </a:r>
            <a:r>
              <a:rPr lang="lv-LV" dirty="0" err="1"/>
              <a:t>styles</a:t>
            </a:r>
            <a:endParaRPr lang="lv-LV" dirty="0"/>
          </a:p>
          <a:p>
            <a:pPr lvl="1"/>
            <a:r>
              <a:rPr lang="lv-LV" dirty="0" err="1"/>
              <a:t>Second</a:t>
            </a:r>
            <a:r>
              <a:rPr lang="lv-LV" dirty="0"/>
              <a:t> </a:t>
            </a:r>
            <a:r>
              <a:rPr lang="lv-LV" dirty="0" err="1"/>
              <a:t>level</a:t>
            </a:r>
            <a:endParaRPr lang="lv-LV" dirty="0"/>
          </a:p>
          <a:p>
            <a:pPr lvl="2"/>
            <a:r>
              <a:rPr lang="lv-LV" dirty="0" err="1"/>
              <a:t>Third</a:t>
            </a:r>
            <a:r>
              <a:rPr lang="lv-LV" dirty="0"/>
              <a:t> </a:t>
            </a:r>
            <a:r>
              <a:rPr lang="lv-LV" dirty="0" err="1"/>
              <a:t>level</a:t>
            </a:r>
            <a:endParaRPr lang="lv-LV" dirty="0"/>
          </a:p>
          <a:p>
            <a:pPr lvl="3"/>
            <a:r>
              <a:rPr lang="lv-LV" dirty="0" err="1"/>
              <a:t>Fourth</a:t>
            </a:r>
            <a:r>
              <a:rPr lang="lv-LV" dirty="0"/>
              <a:t> </a:t>
            </a:r>
            <a:r>
              <a:rPr lang="lv-LV" dirty="0" err="1"/>
              <a:t>level</a:t>
            </a:r>
            <a:endParaRPr lang="lv-LV" dirty="0"/>
          </a:p>
          <a:p>
            <a:pPr lvl="4"/>
            <a:r>
              <a:rPr lang="lv-LV" dirty="0" err="1"/>
              <a:t>Fifth</a:t>
            </a:r>
            <a:r>
              <a:rPr lang="lv-LV" dirty="0"/>
              <a:t> </a:t>
            </a:r>
            <a:r>
              <a:rPr lang="lv-LV" dirty="0" err="1"/>
              <a:t>level</a:t>
            </a:r>
            <a:endParaRPr lang="en-US" dirty="0"/>
          </a:p>
        </p:txBody>
      </p:sp>
      <p:sp>
        <p:nvSpPr>
          <p:cNvPr id="4" name="Date Placeholder 3"/>
          <p:cNvSpPr>
            <a:spLocks noGrp="1"/>
          </p:cNvSpPr>
          <p:nvPr>
            <p:ph type="dt" sz="half" idx="10"/>
          </p:nvPr>
        </p:nvSpPr>
        <p:spPr/>
        <p:txBody>
          <a:bodyPr/>
          <a:lstStyle/>
          <a:p>
            <a:fld id="{E907357F-287D-824B-AEE8-DDECE99625B9}" type="datetime1">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4050980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lv-LV"/>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Click to edit Master text styles</a:t>
            </a:r>
          </a:p>
        </p:txBody>
      </p:sp>
      <p:sp>
        <p:nvSpPr>
          <p:cNvPr id="4" name="Date Placeholder 3"/>
          <p:cNvSpPr>
            <a:spLocks noGrp="1"/>
          </p:cNvSpPr>
          <p:nvPr>
            <p:ph type="dt" sz="half" idx="10"/>
          </p:nvPr>
        </p:nvSpPr>
        <p:spPr/>
        <p:txBody>
          <a:bodyPr/>
          <a:lstStyle/>
          <a:p>
            <a:fld id="{D2DA34B6-2E3F-9B46-9FF0-6C8B5949ADEC}" type="datetime1">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278110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5" name="Date Placeholder 4"/>
          <p:cNvSpPr>
            <a:spLocks noGrp="1"/>
          </p:cNvSpPr>
          <p:nvPr>
            <p:ph type="dt" sz="half" idx="10"/>
          </p:nvPr>
        </p:nvSpPr>
        <p:spPr/>
        <p:txBody>
          <a:bodyPr/>
          <a:lstStyle/>
          <a:p>
            <a:fld id="{22C49926-D6AB-6344-AD7A-7321C1BAE1EE}" type="datetime1">
              <a:rPr lang="en-US" smtClean="0"/>
              <a:t>8/28/25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1384954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7" name="Date Placeholder 6"/>
          <p:cNvSpPr>
            <a:spLocks noGrp="1"/>
          </p:cNvSpPr>
          <p:nvPr>
            <p:ph type="dt" sz="half" idx="10"/>
          </p:nvPr>
        </p:nvSpPr>
        <p:spPr/>
        <p:txBody>
          <a:bodyPr/>
          <a:lstStyle/>
          <a:p>
            <a:fld id="{AC420C73-7AEB-A241-954A-69ABF65C5CA1}" type="datetime1">
              <a:rPr lang="en-US" smtClean="0"/>
              <a:t>8/28/25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667372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Click to edit Master title style</a:t>
            </a:r>
            <a:endParaRPr lang="en-US"/>
          </a:p>
        </p:txBody>
      </p:sp>
      <p:sp>
        <p:nvSpPr>
          <p:cNvPr id="3" name="Date Placeholder 2"/>
          <p:cNvSpPr>
            <a:spLocks noGrp="1"/>
          </p:cNvSpPr>
          <p:nvPr>
            <p:ph type="dt" sz="half" idx="10"/>
          </p:nvPr>
        </p:nvSpPr>
        <p:spPr/>
        <p:txBody>
          <a:bodyPr/>
          <a:lstStyle/>
          <a:p>
            <a:fld id="{5D96AE55-22CA-A14A-BB26-90E53DB3F426}" type="datetime1">
              <a:rPr lang="en-US" smtClean="0"/>
              <a:t>8/28/25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187327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61D0A-020E-594E-BEFE-B19E1C86AB59}" type="datetime1">
              <a:rPr lang="en-US" smtClean="0"/>
              <a:t>8/28/25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157866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lv-LV"/>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Click to edit Master text styles</a:t>
            </a:r>
          </a:p>
        </p:txBody>
      </p:sp>
      <p:sp>
        <p:nvSpPr>
          <p:cNvPr id="5" name="Date Placeholder 4"/>
          <p:cNvSpPr>
            <a:spLocks noGrp="1"/>
          </p:cNvSpPr>
          <p:nvPr>
            <p:ph type="dt" sz="half" idx="10"/>
          </p:nvPr>
        </p:nvSpPr>
        <p:spPr/>
        <p:txBody>
          <a:bodyPr/>
          <a:lstStyle/>
          <a:p>
            <a:fld id="{96DD95BA-5B34-D742-9038-193E4C6513B9}" type="datetime1">
              <a:rPr lang="en-US" smtClean="0"/>
              <a:t>8/28/25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2932540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lv-LV"/>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Click to edit Master text styles</a:t>
            </a:r>
          </a:p>
        </p:txBody>
      </p:sp>
      <p:sp>
        <p:nvSpPr>
          <p:cNvPr id="5" name="Date Placeholder 4"/>
          <p:cNvSpPr>
            <a:spLocks noGrp="1"/>
          </p:cNvSpPr>
          <p:nvPr>
            <p:ph type="dt" sz="half" idx="10"/>
          </p:nvPr>
        </p:nvSpPr>
        <p:spPr/>
        <p:txBody>
          <a:bodyPr/>
          <a:lstStyle/>
          <a:p>
            <a:fld id="{935AF78B-D867-2D40-BD07-0A10B291A3D6}" type="datetime1">
              <a:rPr lang="en-US" smtClean="0"/>
              <a:t>8/28/25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0147C8-3D4D-694B-A08D-718C546E2A7C}" type="slidenum">
              <a:rPr lang="en-US" smtClean="0"/>
              <a:t>‹#›</a:t>
            </a:fld>
            <a:endParaRPr lang="en-US"/>
          </a:p>
        </p:txBody>
      </p:sp>
    </p:spTree>
    <p:extLst>
      <p:ext uri="{BB962C8B-B14F-4D97-AF65-F5344CB8AC3E}">
        <p14:creationId xmlns:p14="http://schemas.microsoft.com/office/powerpoint/2010/main" val="2253515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C9B5-3D92-D049-9EE9-222401073DF7}" type="datetime1">
              <a:rPr lang="en-US" smtClean="0"/>
              <a:t>8/28/25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0147C8-3D4D-694B-A08D-718C546E2A7C}" type="slidenum">
              <a:rPr lang="en-US" smtClean="0"/>
              <a:t>‹#›</a:t>
            </a:fld>
            <a:endParaRPr lang="en-US"/>
          </a:p>
        </p:txBody>
      </p:sp>
    </p:spTree>
    <p:extLst>
      <p:ext uri="{BB962C8B-B14F-4D97-AF65-F5344CB8AC3E}">
        <p14:creationId xmlns:p14="http://schemas.microsoft.com/office/powerpoint/2010/main" val="3231659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klasis.csp.gov.lv/lv-LV/classifications/TAUT2016"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4118" y="2039453"/>
            <a:ext cx="6426200" cy="4154984"/>
          </a:xfrm>
          <a:prstGeom prst="rect">
            <a:avLst/>
          </a:prstGeom>
          <a:noFill/>
        </p:spPr>
        <p:txBody>
          <a:bodyPr wrap="square" rtlCol="0">
            <a:spAutoFit/>
          </a:bodyPr>
          <a:lstStyle/>
          <a:p>
            <a:pPr algn="ctr"/>
            <a:r>
              <a:rPr lang="lv-LV" sz="2400" dirty="0">
                <a:latin typeface="Times New Roman" panose="02020603050405020304" pitchFamily="18" charset="0"/>
                <a:cs typeface="Times New Roman" panose="02020603050405020304" pitchFamily="18" charset="0"/>
              </a:rPr>
              <a:t>Baltijas valstu</a:t>
            </a:r>
          </a:p>
          <a:p>
            <a:pPr algn="ctr"/>
            <a:r>
              <a:rPr lang="en-US" sz="2400" dirty="0">
                <a:latin typeface="Times New Roman" panose="02020603050405020304" pitchFamily="18" charset="0"/>
                <a:cs typeface="Times New Roman" panose="02020603050405020304" pitchFamily="18" charset="0"/>
              </a:rPr>
              <a:t>e</a:t>
            </a:r>
            <a:r>
              <a:rPr lang="lv-LV" sz="2400" dirty="0">
                <a:latin typeface="Times New Roman" panose="02020603050405020304" pitchFamily="18" charset="0"/>
                <a:cs typeface="Times New Roman" panose="02020603050405020304" pitchFamily="18" charset="0"/>
              </a:rPr>
              <a:t>konomiskās attīstības</a:t>
            </a:r>
          </a:p>
          <a:p>
            <a:pPr algn="ctr"/>
            <a:r>
              <a:rPr lang="lv-LV" sz="2400" dirty="0">
                <a:latin typeface="Times New Roman" panose="02020603050405020304" pitchFamily="18" charset="0"/>
                <a:cs typeface="Times New Roman" panose="02020603050405020304" pitchFamily="18" charset="0"/>
              </a:rPr>
              <a:t>rādītāji</a:t>
            </a:r>
          </a:p>
          <a:p>
            <a:pPr algn="ctr"/>
            <a:endParaRPr lang="lv-LV" sz="2400" dirty="0">
              <a:latin typeface="Times New Roman" panose="02020603050405020304" pitchFamily="18" charset="0"/>
              <a:cs typeface="Times New Roman" panose="02020603050405020304" pitchFamily="18" charset="0"/>
            </a:endParaRPr>
          </a:p>
          <a:p>
            <a:pPr algn="ctr"/>
            <a:endParaRPr lang="lv-LV" sz="2400" dirty="0">
              <a:latin typeface="Times New Roman" panose="02020603050405020304" pitchFamily="18" charset="0"/>
              <a:cs typeface="Times New Roman" panose="02020603050405020304" pitchFamily="18" charset="0"/>
            </a:endParaRPr>
          </a:p>
          <a:p>
            <a:pPr algn="ctr"/>
            <a:endParaRPr lang="lv-LV" sz="2400" dirty="0">
              <a:latin typeface="Times New Roman" panose="02020603050405020304" pitchFamily="18" charset="0"/>
              <a:cs typeface="Times New Roman" panose="02020603050405020304" pitchFamily="18" charset="0"/>
            </a:endParaRPr>
          </a:p>
          <a:p>
            <a:pPr algn="ctr"/>
            <a:endParaRPr lang="lv-LV" sz="2400" dirty="0">
              <a:latin typeface="Times New Roman" panose="02020603050405020304" pitchFamily="18" charset="0"/>
              <a:cs typeface="Times New Roman" panose="02020603050405020304" pitchFamily="18" charset="0"/>
            </a:endParaRPr>
          </a:p>
          <a:p>
            <a:pPr algn="ctr"/>
            <a:endParaRPr lang="lv-LV" sz="2400" dirty="0">
              <a:latin typeface="Times New Roman" panose="02020603050405020304" pitchFamily="18" charset="0"/>
              <a:cs typeface="Times New Roman" panose="02020603050405020304" pitchFamily="18" charset="0"/>
            </a:endParaRPr>
          </a:p>
          <a:p>
            <a:pPr algn="ctr"/>
            <a:endParaRPr lang="lv-LV" sz="2400" dirty="0">
              <a:latin typeface="Times New Roman" panose="02020603050405020304" pitchFamily="18" charset="0"/>
              <a:cs typeface="Times New Roman" panose="02020603050405020304" pitchFamily="18" charset="0"/>
            </a:endParaRPr>
          </a:p>
          <a:p>
            <a:pPr algn="ctr"/>
            <a:endParaRPr lang="lv-LV" sz="2400" dirty="0">
              <a:latin typeface="Times New Roman" panose="02020603050405020304" pitchFamily="18" charset="0"/>
              <a:cs typeface="Times New Roman" panose="02020603050405020304" pitchFamily="18" charset="0"/>
            </a:endParaRPr>
          </a:p>
          <a:p>
            <a:pPr algn="ctr"/>
            <a:r>
              <a:rPr lang="lv-LV" sz="2400" dirty="0">
                <a:latin typeface="Times New Roman" panose="02020603050405020304" pitchFamily="18" charset="0"/>
                <a:cs typeface="Times New Roman" panose="02020603050405020304" pitchFamily="18" charset="0"/>
              </a:rPr>
              <a:t>2025</a:t>
            </a:r>
          </a:p>
        </p:txBody>
      </p:sp>
    </p:spTree>
    <p:extLst>
      <p:ext uri="{BB962C8B-B14F-4D97-AF65-F5344CB8AC3E}">
        <p14:creationId xmlns:p14="http://schemas.microsoft.com/office/powerpoint/2010/main" val="2374770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D89F5279-414D-C778-9D12-95C2311376F3}"/>
              </a:ext>
            </a:extLst>
          </p:cNvPr>
          <p:cNvGraphicFramePr>
            <a:graphicFrameLocks noGrp="1"/>
          </p:cNvGraphicFramePr>
          <p:nvPr>
            <p:extLst>
              <p:ext uri="{D42A27DB-BD31-4B8C-83A1-F6EECF244321}">
                <p14:modId xmlns:p14="http://schemas.microsoft.com/office/powerpoint/2010/main" val="895130837"/>
              </p:ext>
            </p:extLst>
          </p:nvPr>
        </p:nvGraphicFramePr>
        <p:xfrm>
          <a:off x="1" y="393915"/>
          <a:ext cx="9144000" cy="60701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8804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5619CC-B06E-B4FB-D126-D593B6595AAB}"/>
              </a:ext>
            </a:extLst>
          </p:cNvPr>
          <p:cNvSpPr>
            <a:spLocks noGrp="1"/>
          </p:cNvSpPr>
          <p:nvPr>
            <p:ph idx="1"/>
          </p:nvPr>
        </p:nvSpPr>
        <p:spPr/>
        <p:txBody>
          <a:bodyPr>
            <a:normAutofit/>
          </a:bodyPr>
          <a:lstStyle/>
          <a:p>
            <a:pPr marL="0" indent="0" algn="ctr">
              <a:buNone/>
            </a:pPr>
            <a:r>
              <a:rPr lang="en-LV" sz="2000" dirty="0"/>
              <a:t>Lielākie IT uzņēmumi 2023. gadā</a:t>
            </a:r>
          </a:p>
          <a:p>
            <a:endParaRPr lang="en-LV" sz="2000" dirty="0"/>
          </a:p>
          <a:p>
            <a:pPr marL="0" indent="0">
              <a:buNone/>
            </a:pPr>
            <a:r>
              <a:rPr lang="en-LV" sz="2000" dirty="0"/>
              <a:t>Uzņēmums			Apgrozījums milj. €		Darbinieki</a:t>
            </a:r>
          </a:p>
          <a:p>
            <a:pPr marL="0" indent="0">
              <a:buNone/>
            </a:pPr>
            <a:endParaRPr lang="en-LV" sz="2000" dirty="0"/>
          </a:p>
          <a:p>
            <a:pPr marL="0" indent="0">
              <a:buNone/>
            </a:pPr>
            <a:r>
              <a:rPr lang="en-LV" sz="2000" dirty="0"/>
              <a:t>Evolution Latvia			126,8					3149</a:t>
            </a:r>
          </a:p>
          <a:p>
            <a:pPr marL="0" indent="0">
              <a:buNone/>
            </a:pPr>
            <a:r>
              <a:rPr lang="en-LV" sz="2000" dirty="0"/>
              <a:t>Euro Live Technologies	  63,6					1921</a:t>
            </a:r>
          </a:p>
          <a:p>
            <a:pPr marL="0" indent="0">
              <a:buNone/>
            </a:pPr>
            <a:r>
              <a:rPr lang="en-LV" sz="2000" dirty="0"/>
              <a:t>C.T.CO					  58,0					  626</a:t>
            </a:r>
          </a:p>
          <a:p>
            <a:pPr marL="0" indent="0">
              <a:buNone/>
            </a:pPr>
            <a:endParaRPr lang="en-LV" sz="2000" dirty="0"/>
          </a:p>
          <a:p>
            <a:pPr marL="0" indent="0">
              <a:buNone/>
            </a:pPr>
            <a:r>
              <a:rPr lang="en-LV" sz="2000" dirty="0"/>
              <a:t>Accenture AKF			  91,3					1944</a:t>
            </a:r>
          </a:p>
          <a:p>
            <a:pPr marL="0" indent="0">
              <a:buNone/>
            </a:pPr>
            <a:r>
              <a:rPr lang="en-LV" sz="1600" dirty="0"/>
              <a:t>(2021. gada dati, pēc tam netiek publiskoti)</a:t>
            </a:r>
          </a:p>
        </p:txBody>
      </p:sp>
    </p:spTree>
    <p:extLst>
      <p:ext uri="{BB962C8B-B14F-4D97-AF65-F5344CB8AC3E}">
        <p14:creationId xmlns:p14="http://schemas.microsoft.com/office/powerpoint/2010/main" val="3963588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ECE5B568-4A72-696B-B0EE-765782D2B449}"/>
              </a:ext>
            </a:extLst>
          </p:cNvPr>
          <p:cNvGraphicFramePr>
            <a:graphicFrameLocks noGrp="1"/>
          </p:cNvGraphicFramePr>
          <p:nvPr>
            <p:extLst>
              <p:ext uri="{D42A27DB-BD31-4B8C-83A1-F6EECF244321}">
                <p14:modId xmlns:p14="http://schemas.microsoft.com/office/powerpoint/2010/main" val="3200192711"/>
              </p:ext>
            </p:extLst>
          </p:nvPr>
        </p:nvGraphicFramePr>
        <p:xfrm>
          <a:off x="1" y="393915"/>
          <a:ext cx="9144000" cy="60701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136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0200-000002000000}"/>
              </a:ext>
            </a:extLst>
          </p:cNvPr>
          <p:cNvGraphicFramePr>
            <a:graphicFrameLocks noGrp="1"/>
          </p:cNvGraphicFramePr>
          <p:nvPr>
            <p:extLst>
              <p:ext uri="{D42A27DB-BD31-4B8C-83A1-F6EECF244321}">
                <p14:modId xmlns:p14="http://schemas.microsoft.com/office/powerpoint/2010/main" val="576196298"/>
              </p:ext>
            </p:extLst>
          </p:nvPr>
        </p:nvGraphicFramePr>
        <p:xfrm>
          <a:off x="0" y="394402"/>
          <a:ext cx="9081248" cy="60691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76606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FDD476C9-3932-2544-9E36-6A27EA7BF8B9}"/>
              </a:ext>
            </a:extLst>
          </p:cNvPr>
          <p:cNvGraphicFramePr>
            <a:graphicFrameLocks noGrp="1"/>
          </p:cNvGraphicFramePr>
          <p:nvPr>
            <p:extLst>
              <p:ext uri="{D42A27DB-BD31-4B8C-83A1-F6EECF244321}">
                <p14:modId xmlns:p14="http://schemas.microsoft.com/office/powerpoint/2010/main" val="1028094696"/>
              </p:ext>
            </p:extLst>
          </p:nvPr>
        </p:nvGraphicFramePr>
        <p:xfrm>
          <a:off x="0" y="394402"/>
          <a:ext cx="9081248" cy="60691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1716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00000000-0008-0000-0800-000002000000}"/>
              </a:ext>
            </a:extLst>
          </p:cNvPr>
          <p:cNvGraphicFramePr>
            <a:graphicFrameLocks noGrp="1"/>
          </p:cNvGraphicFramePr>
          <p:nvPr>
            <p:extLst>
              <p:ext uri="{D42A27DB-BD31-4B8C-83A1-F6EECF244321}">
                <p14:modId xmlns:p14="http://schemas.microsoft.com/office/powerpoint/2010/main" val="1188111493"/>
              </p:ext>
            </p:extLst>
          </p:nvPr>
        </p:nvGraphicFramePr>
        <p:xfrm>
          <a:off x="-1" y="394402"/>
          <a:ext cx="9144001" cy="60691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0287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6DEFA04E-0EA4-F247-BA63-61347AA6AF50}"/>
              </a:ext>
            </a:extLst>
          </p:cNvPr>
          <p:cNvGraphicFramePr>
            <a:graphicFrameLocks noGrp="1"/>
          </p:cNvGraphicFramePr>
          <p:nvPr>
            <p:extLst>
              <p:ext uri="{D42A27DB-BD31-4B8C-83A1-F6EECF244321}">
                <p14:modId xmlns:p14="http://schemas.microsoft.com/office/powerpoint/2010/main" val="1697750409"/>
              </p:ext>
            </p:extLst>
          </p:nvPr>
        </p:nvGraphicFramePr>
        <p:xfrm>
          <a:off x="-1" y="394792"/>
          <a:ext cx="9144001" cy="60684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3812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01F4-C6E2-9AE8-F556-36B515A372D2}"/>
              </a:ext>
            </a:extLst>
          </p:cNvPr>
          <p:cNvSpPr>
            <a:spLocks noGrp="1"/>
          </p:cNvSpPr>
          <p:nvPr>
            <p:ph type="title"/>
          </p:nvPr>
        </p:nvSpPr>
        <p:spPr>
          <a:xfrm>
            <a:off x="457200" y="274638"/>
            <a:ext cx="8229600" cy="872844"/>
          </a:xfrm>
        </p:spPr>
        <p:txBody>
          <a:bodyPr>
            <a:normAutofit/>
          </a:bodyPr>
          <a:lstStyle/>
          <a:p>
            <a:r>
              <a:rPr lang="en-LV" sz="1600" dirty="0">
                <a:latin typeface="Times New Roman" panose="02020603050405020304" pitchFamily="18" charset="0"/>
                <a:cs typeface="Times New Roman" panose="02020603050405020304" pitchFamily="18" charset="0"/>
              </a:rPr>
              <a:t>Galvenie preču eksporta partneri (miljoni EUR) 2024. gadā</a:t>
            </a:r>
          </a:p>
        </p:txBody>
      </p:sp>
      <p:sp>
        <p:nvSpPr>
          <p:cNvPr id="8" name="Content Placeholder 7">
            <a:extLst>
              <a:ext uri="{FF2B5EF4-FFF2-40B4-BE49-F238E27FC236}">
                <a16:creationId xmlns:a16="http://schemas.microsoft.com/office/drawing/2014/main" id="{2CCC82AC-7F42-625C-75FB-AC29E584190C}"/>
              </a:ext>
            </a:extLst>
          </p:cNvPr>
          <p:cNvSpPr>
            <a:spLocks noGrp="1"/>
          </p:cNvSpPr>
          <p:nvPr>
            <p:ph idx="1"/>
          </p:nvPr>
        </p:nvSpPr>
        <p:spPr>
          <a:xfrm>
            <a:off x="1138517" y="1564342"/>
            <a:ext cx="6642848" cy="4525963"/>
          </a:xfrm>
        </p:spPr>
        <p:txBody>
          <a:bodyPr>
            <a:normAutofit/>
          </a:bodyPr>
          <a:lstStyle/>
          <a:p>
            <a:pPr marL="0" indent="0">
              <a:buNone/>
            </a:pPr>
            <a:r>
              <a:rPr lang="en-LV" sz="1600" b="1" dirty="0">
                <a:latin typeface="Times New Roman" panose="02020603050405020304" pitchFamily="18" charset="0"/>
                <a:cs typeface="Times New Roman" panose="02020603050405020304" pitchFamily="18" charset="0"/>
              </a:rPr>
              <a:t>       Latvija			Igaunija				Lietuva</a:t>
            </a:r>
          </a:p>
          <a:p>
            <a:pPr marL="0" indent="0">
              <a:buNone/>
            </a:pPr>
            <a:endParaRPr lang="en-LV" sz="1600" dirty="0">
              <a:latin typeface="Times New Roman" panose="02020603050405020304" pitchFamily="18" charset="0"/>
              <a:cs typeface="Times New Roman" panose="02020603050405020304" pitchFamily="18" charset="0"/>
            </a:endParaRPr>
          </a:p>
          <a:p>
            <a:pPr marL="0" indent="0">
              <a:buNone/>
            </a:pPr>
            <a:r>
              <a:rPr lang="en-LV" sz="1600" dirty="0">
                <a:latin typeface="Times New Roman" panose="02020603050405020304" pitchFamily="18" charset="0"/>
                <a:cs typeface="Times New Roman" panose="02020603050405020304" pitchFamily="18" charset="0"/>
              </a:rPr>
              <a:t>Lietuva	3422(-41)	    Somija  2743(-327)		Latvija  4374(-84)</a:t>
            </a:r>
          </a:p>
          <a:p>
            <a:pPr marL="0" indent="0">
              <a:buNone/>
            </a:pPr>
            <a:r>
              <a:rPr lang="en-LV" sz="1600" dirty="0">
                <a:latin typeface="Times New Roman" panose="02020603050405020304" pitchFamily="18" charset="0"/>
                <a:cs typeface="Times New Roman" panose="02020603050405020304" pitchFamily="18" charset="0"/>
              </a:rPr>
              <a:t>Igaunija	2221(+25)	    Latvija  1936(-224)		Polija   3637(-21)</a:t>
            </a:r>
          </a:p>
          <a:p>
            <a:pPr marL="0" indent="0">
              <a:buNone/>
            </a:pPr>
            <a:r>
              <a:rPr lang="en-LV" sz="1600" dirty="0">
                <a:latin typeface="Times New Roman" panose="02020603050405020304" pitchFamily="18" charset="0"/>
                <a:cs typeface="Times New Roman" panose="02020603050405020304" pitchFamily="18" charset="0"/>
              </a:rPr>
              <a:t>Vācija	1250(-55)	    Zviedrija 1552(-152)	Vācija  3231(+136)</a:t>
            </a:r>
          </a:p>
          <a:p>
            <a:pPr marL="0" indent="0">
              <a:buNone/>
            </a:pPr>
            <a:r>
              <a:rPr lang="en-LV" sz="1600" dirty="0">
                <a:latin typeface="Times New Roman" panose="02020603050405020304" pitchFamily="18" charset="0"/>
                <a:cs typeface="Times New Roman" panose="02020603050405020304" pitchFamily="18" charset="0"/>
              </a:rPr>
              <a:t>5. Krievija 1038(-1100)  12. Krievija 419(-169)	16. Krievija 635(-1208)</a:t>
            </a:r>
          </a:p>
          <a:p>
            <a:pPr marL="0" indent="0">
              <a:buNone/>
            </a:pPr>
            <a:endParaRPr lang="en-LV" sz="1600" dirty="0">
              <a:latin typeface="Times New Roman" panose="02020603050405020304" pitchFamily="18" charset="0"/>
              <a:cs typeface="Times New Roman" panose="02020603050405020304" pitchFamily="18" charset="0"/>
            </a:endParaRPr>
          </a:p>
          <a:p>
            <a:pPr marL="0" indent="0">
              <a:buNone/>
            </a:pPr>
            <a:endParaRPr lang="en-LV" sz="1600" dirty="0">
              <a:latin typeface="Times New Roman" panose="02020603050405020304" pitchFamily="18" charset="0"/>
              <a:cs typeface="Times New Roman" panose="02020603050405020304" pitchFamily="18" charset="0"/>
            </a:endParaRPr>
          </a:p>
          <a:p>
            <a:endParaRPr lang="en-LV" sz="1600" dirty="0">
              <a:latin typeface="Times New Roman" panose="02020603050405020304" pitchFamily="18" charset="0"/>
              <a:cs typeface="Times New Roman" panose="02020603050405020304" pitchFamily="18" charset="0"/>
            </a:endParaRPr>
          </a:p>
          <a:p>
            <a:endParaRPr lang="en-LV" sz="1600" dirty="0">
              <a:latin typeface="Times New Roman" panose="02020603050405020304" pitchFamily="18" charset="0"/>
              <a:cs typeface="Times New Roman" panose="02020603050405020304" pitchFamily="18" charset="0"/>
            </a:endParaRPr>
          </a:p>
          <a:p>
            <a:pPr lvl="5"/>
            <a:endParaRPr lang="en-LV" sz="400" dirty="0">
              <a:latin typeface="Times New Roman" panose="02020603050405020304" pitchFamily="18" charset="0"/>
              <a:cs typeface="Times New Roman" panose="02020603050405020304" pitchFamily="18" charset="0"/>
            </a:endParaRPr>
          </a:p>
          <a:p>
            <a:pPr marL="3657600" lvl="8" indent="0">
              <a:buNone/>
            </a:pPr>
            <a:r>
              <a:rPr lang="en-LV"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0888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0E00-000002000000}"/>
              </a:ext>
            </a:extLst>
          </p:cNvPr>
          <p:cNvGraphicFramePr>
            <a:graphicFrameLocks noGrp="1"/>
          </p:cNvGraphicFramePr>
          <p:nvPr>
            <p:extLst>
              <p:ext uri="{D42A27DB-BD31-4B8C-83A1-F6EECF244321}">
                <p14:modId xmlns:p14="http://schemas.microsoft.com/office/powerpoint/2010/main" val="494529070"/>
              </p:ext>
            </p:extLst>
          </p:nvPr>
        </p:nvGraphicFramePr>
        <p:xfrm>
          <a:off x="-1" y="394402"/>
          <a:ext cx="9144001" cy="60691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7727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D4B44B31-1F12-D848-AC75-524456D65008}"/>
              </a:ext>
            </a:extLst>
          </p:cNvPr>
          <p:cNvGraphicFramePr>
            <a:graphicFrameLocks noGrp="1"/>
          </p:cNvGraphicFramePr>
          <p:nvPr>
            <p:extLst>
              <p:ext uri="{D42A27DB-BD31-4B8C-83A1-F6EECF244321}">
                <p14:modId xmlns:p14="http://schemas.microsoft.com/office/powerpoint/2010/main" val="2647902060"/>
              </p:ext>
            </p:extLst>
          </p:nvPr>
        </p:nvGraphicFramePr>
        <p:xfrm>
          <a:off x="1" y="391191"/>
          <a:ext cx="9144000" cy="60756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3211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D4F72C62-71EE-1339-3176-08877A5D038A}"/>
              </a:ext>
            </a:extLst>
          </p:cNvPr>
          <p:cNvGraphicFramePr>
            <a:graphicFrameLocks noGrp="1"/>
          </p:cNvGraphicFramePr>
          <p:nvPr>
            <p:extLst>
              <p:ext uri="{D42A27DB-BD31-4B8C-83A1-F6EECF244321}">
                <p14:modId xmlns:p14="http://schemas.microsoft.com/office/powerpoint/2010/main" val="3887554724"/>
              </p:ext>
            </p:extLst>
          </p:nvPr>
        </p:nvGraphicFramePr>
        <p:xfrm>
          <a:off x="1" y="396098"/>
          <a:ext cx="9144000" cy="60658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9423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D742F12-FF83-372E-1221-255FAF7FEC3B}"/>
              </a:ext>
            </a:extLst>
          </p:cNvPr>
          <p:cNvGraphicFramePr>
            <a:graphicFrameLocks noGrp="1"/>
          </p:cNvGraphicFramePr>
          <p:nvPr>
            <p:extLst>
              <p:ext uri="{D42A27DB-BD31-4B8C-83A1-F6EECF244321}">
                <p14:modId xmlns:p14="http://schemas.microsoft.com/office/powerpoint/2010/main" val="4192745881"/>
              </p:ext>
            </p:extLst>
          </p:nvPr>
        </p:nvGraphicFramePr>
        <p:xfrm>
          <a:off x="1" y="391191"/>
          <a:ext cx="9144000" cy="60756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76123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0000000-0008-0000-0700-000002000000}"/>
              </a:ext>
            </a:extLst>
          </p:cNvPr>
          <p:cNvGraphicFramePr>
            <a:graphicFrameLocks noGrp="1"/>
          </p:cNvGraphicFramePr>
          <p:nvPr>
            <p:extLst>
              <p:ext uri="{D42A27DB-BD31-4B8C-83A1-F6EECF244321}">
                <p14:modId xmlns:p14="http://schemas.microsoft.com/office/powerpoint/2010/main" val="1490962878"/>
              </p:ext>
            </p:extLst>
          </p:nvPr>
        </p:nvGraphicFramePr>
        <p:xfrm>
          <a:off x="1" y="391583"/>
          <a:ext cx="9144000" cy="60748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0152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00000000-0008-0000-0800-000002000000}"/>
              </a:ext>
            </a:extLst>
          </p:cNvPr>
          <p:cNvGraphicFramePr>
            <a:graphicFrameLocks noGrp="1"/>
          </p:cNvGraphicFramePr>
          <p:nvPr>
            <p:extLst>
              <p:ext uri="{D42A27DB-BD31-4B8C-83A1-F6EECF244321}">
                <p14:modId xmlns:p14="http://schemas.microsoft.com/office/powerpoint/2010/main" val="2368533091"/>
              </p:ext>
            </p:extLst>
          </p:nvPr>
        </p:nvGraphicFramePr>
        <p:xfrm>
          <a:off x="-1" y="395111"/>
          <a:ext cx="9144001" cy="60677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28608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12EED030-4916-3A93-321E-D3B0018F1F67}"/>
              </a:ext>
            </a:extLst>
          </p:cNvPr>
          <p:cNvGraphicFramePr>
            <a:graphicFrameLocks noGrp="1"/>
          </p:cNvGraphicFramePr>
          <p:nvPr>
            <p:extLst>
              <p:ext uri="{D42A27DB-BD31-4B8C-83A1-F6EECF244321}">
                <p14:modId xmlns:p14="http://schemas.microsoft.com/office/powerpoint/2010/main" val="1185719185"/>
              </p:ext>
            </p:extLst>
          </p:nvPr>
        </p:nvGraphicFramePr>
        <p:xfrm>
          <a:off x="-1" y="398471"/>
          <a:ext cx="9144001" cy="60610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7772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0F00-000002000000}"/>
              </a:ext>
            </a:extLst>
          </p:cNvPr>
          <p:cNvGraphicFramePr>
            <a:graphicFrameLocks noGrp="1"/>
          </p:cNvGraphicFramePr>
          <p:nvPr>
            <p:extLst>
              <p:ext uri="{D42A27DB-BD31-4B8C-83A1-F6EECF244321}">
                <p14:modId xmlns:p14="http://schemas.microsoft.com/office/powerpoint/2010/main" val="18372337"/>
              </p:ext>
            </p:extLst>
          </p:nvPr>
        </p:nvGraphicFramePr>
        <p:xfrm>
          <a:off x="1" y="391583"/>
          <a:ext cx="9144000" cy="6074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7881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1300-000002000000}"/>
              </a:ext>
            </a:extLst>
          </p:cNvPr>
          <p:cNvGraphicFramePr>
            <a:graphicFrameLocks noGrp="1"/>
          </p:cNvGraphicFramePr>
          <p:nvPr>
            <p:extLst>
              <p:ext uri="{D42A27DB-BD31-4B8C-83A1-F6EECF244321}">
                <p14:modId xmlns:p14="http://schemas.microsoft.com/office/powerpoint/2010/main" val="1617319319"/>
              </p:ext>
            </p:extLst>
          </p:nvPr>
        </p:nvGraphicFramePr>
        <p:xfrm>
          <a:off x="1" y="391583"/>
          <a:ext cx="9144000" cy="60748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003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1700-000002000000}"/>
              </a:ext>
            </a:extLst>
          </p:cNvPr>
          <p:cNvGraphicFramePr>
            <a:graphicFrameLocks noGrp="1"/>
          </p:cNvGraphicFramePr>
          <p:nvPr>
            <p:extLst>
              <p:ext uri="{D42A27DB-BD31-4B8C-83A1-F6EECF244321}">
                <p14:modId xmlns:p14="http://schemas.microsoft.com/office/powerpoint/2010/main" val="2725804884"/>
              </p:ext>
            </p:extLst>
          </p:nvPr>
        </p:nvGraphicFramePr>
        <p:xfrm>
          <a:off x="-31750" y="620889"/>
          <a:ext cx="9175750" cy="56162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9410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0017666D-C606-6AB5-EB8C-CF8BC87155BE}"/>
              </a:ext>
            </a:extLst>
          </p:cNvPr>
          <p:cNvGraphicFramePr>
            <a:graphicFrameLocks/>
          </p:cNvGraphicFramePr>
          <p:nvPr>
            <p:extLst>
              <p:ext uri="{D42A27DB-BD31-4B8C-83A1-F6EECF244321}">
                <p14:modId xmlns:p14="http://schemas.microsoft.com/office/powerpoint/2010/main" val="3158717052"/>
              </p:ext>
            </p:extLst>
          </p:nvPr>
        </p:nvGraphicFramePr>
        <p:xfrm>
          <a:off x="-1" y="744071"/>
          <a:ext cx="9081247" cy="5387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7357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513985-E6DC-D184-6172-AF42A57C024C}"/>
              </a:ext>
            </a:extLst>
          </p:cNvPr>
          <p:cNvSpPr>
            <a:spLocks noGrp="1"/>
          </p:cNvSpPr>
          <p:nvPr>
            <p:ph idx="1"/>
          </p:nvPr>
        </p:nvSpPr>
        <p:spPr/>
        <p:txBody>
          <a:bodyPr/>
          <a:lstStyle/>
          <a:p>
            <a:pPr marL="0" indent="0">
              <a:buNone/>
            </a:pPr>
            <a:endParaRPr lang="en-LV" dirty="0"/>
          </a:p>
          <a:p>
            <a:pPr marL="0" indent="0">
              <a:buNone/>
            </a:pPr>
            <a:r>
              <a:rPr lang="en-LV" dirty="0"/>
              <a:t>Marks Tvens ir teicis: Ir meli, lieli meli un statistika</a:t>
            </a:r>
          </a:p>
          <a:p>
            <a:pPr marL="0" indent="0">
              <a:buNone/>
            </a:pPr>
            <a:r>
              <a:rPr lang="en-LV" dirty="0"/>
              <a:t>Viņš ar to esot domājis statistikas interpretāciju lielo iespaidu uz cilvēkiem</a:t>
            </a:r>
          </a:p>
        </p:txBody>
      </p:sp>
    </p:spTree>
    <p:extLst>
      <p:ext uri="{BB962C8B-B14F-4D97-AF65-F5344CB8AC3E}">
        <p14:creationId xmlns:p14="http://schemas.microsoft.com/office/powerpoint/2010/main" val="401670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CF602179-2369-745A-2BB3-29AE2B48CDC4}"/>
              </a:ext>
            </a:extLst>
          </p:cNvPr>
          <p:cNvGraphicFramePr>
            <a:graphicFrameLocks/>
          </p:cNvGraphicFramePr>
          <p:nvPr>
            <p:extLst>
              <p:ext uri="{D42A27DB-BD31-4B8C-83A1-F6EECF244321}">
                <p14:modId xmlns:p14="http://schemas.microsoft.com/office/powerpoint/2010/main" val="3740366553"/>
              </p:ext>
            </p:extLst>
          </p:nvPr>
        </p:nvGraphicFramePr>
        <p:xfrm>
          <a:off x="0" y="760693"/>
          <a:ext cx="9144000" cy="5480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9031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76B3431F-8E8F-7639-1DB7-25AA6A199710}"/>
              </a:ext>
            </a:extLst>
          </p:cNvPr>
          <p:cNvGraphicFramePr>
            <a:graphicFrameLocks noGrp="1"/>
          </p:cNvGraphicFramePr>
          <p:nvPr>
            <p:extLst>
              <p:ext uri="{D42A27DB-BD31-4B8C-83A1-F6EECF244321}">
                <p14:modId xmlns:p14="http://schemas.microsoft.com/office/powerpoint/2010/main" val="3350294962"/>
              </p:ext>
            </p:extLst>
          </p:nvPr>
        </p:nvGraphicFramePr>
        <p:xfrm>
          <a:off x="1" y="391583"/>
          <a:ext cx="9144000" cy="60748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791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513985-E6DC-D184-6172-AF42A57C024C}"/>
              </a:ext>
            </a:extLst>
          </p:cNvPr>
          <p:cNvSpPr>
            <a:spLocks noGrp="1"/>
          </p:cNvSpPr>
          <p:nvPr>
            <p:ph idx="1"/>
          </p:nvPr>
        </p:nvSpPr>
        <p:spPr/>
        <p:txBody>
          <a:bodyPr>
            <a:normAutofit fontScale="70000" lnSpcReduction="20000"/>
          </a:bodyPr>
          <a:lstStyle/>
          <a:p>
            <a:pPr marL="0" indent="0">
              <a:buNone/>
            </a:pPr>
            <a:endParaRPr lang="en-LV" dirty="0"/>
          </a:p>
          <a:p>
            <a:pPr algn="just"/>
            <a:r>
              <a:rPr lang="en-LV" dirty="0"/>
              <a:t>CSP ar vecuma sadalījumu publicē datus par šādām tautībām: latvieši, igauņi, lietuvieši, poļi, ebreji, romi, krievi, ukraiņi, baltkrievi.</a:t>
            </a:r>
          </a:p>
          <a:p>
            <a:pPr algn="just"/>
            <a:r>
              <a:rPr lang="lv-LV" sz="2600" b="0" i="0" u="none" strike="noStrike" dirty="0">
                <a:solidFill>
                  <a:srgbClr val="595959"/>
                </a:solidFill>
                <a:effectLst/>
                <a:latin typeface="Times New Roman" panose="02020603050405020304" pitchFamily="18" charset="0"/>
                <a:cs typeface="Times New Roman" panose="02020603050405020304" pitchFamily="18" charset="0"/>
              </a:rPr>
              <a:t>Iedzīvotāju etniskā piederība jeb tautība tiek apkopota un publicēta atbilstoši </a:t>
            </a:r>
            <a:r>
              <a:rPr lang="lv-LV" sz="2600" b="0" i="0" u="none" strike="noStrike" dirty="0">
                <a:solidFill>
                  <a:srgbClr val="3175C3"/>
                </a:solidFill>
                <a:effectLst/>
                <a:latin typeface="Times New Roman" panose="02020603050405020304" pitchFamily="18" charset="0"/>
                <a:cs typeface="Times New Roman" panose="02020603050405020304" pitchFamily="18" charset="0"/>
                <a:hlinkClick r:id="rId2"/>
              </a:rPr>
              <a:t>Tautību klasifikatoram</a:t>
            </a:r>
            <a:r>
              <a:rPr lang="lv-LV" sz="2600" b="0" i="0" u="none" strike="noStrike" dirty="0">
                <a:solidFill>
                  <a:srgbClr val="595959"/>
                </a:solidFill>
                <a:effectLst/>
                <a:latin typeface="Times New Roman" panose="02020603050405020304" pitchFamily="18" charset="0"/>
                <a:cs typeface="Times New Roman" panose="02020603050405020304" pitchFamily="18" charset="0"/>
              </a:rPr>
              <a:t>. Informācija par personas tautību ir pieejama Fizisko personu reģistrā, kur ieraksts tiek veikts atbilstoši informācijai personu apliecinošā dokumentā, civilstāvokļa aktu reģistrāciju apliecinošā dokumentā vai tiesas spriedumā. Ja ziņas par personas tautību nav pieejamas kādā no minētajiem dokumentiem, personas tautību ieraksta saskaņā ar personas izvēli atbilstoši tiešo augšupējo radinieku tautībai divu paaudžu robežā. Reģistrējot bērna dzimšanas faktu, bērna tautību var ierakstīt atbilstoši bērna radinieku tautībai tiešā augšupejā līnijā divu paaudžu robežās, t.i. bērnam var ierakstīt tēva, mātes vai vecvecāku tautību. Bērna tautību var nenorādīt, ja vecākiem ir dažādas tautības un viņi nevar vienoties par bērna tautību. Šajā gadījumā, bērna tautības ieraksts būs “neizvēlēta”.</a:t>
            </a:r>
          </a:p>
          <a:p>
            <a:pPr algn="just"/>
            <a:r>
              <a:rPr lang="lv-LV" sz="2600" dirty="0">
                <a:solidFill>
                  <a:srgbClr val="595959"/>
                </a:solidFill>
                <a:latin typeface="Times New Roman" panose="02020603050405020304" pitchFamily="18" charset="0"/>
                <a:cs typeface="Times New Roman" panose="02020603050405020304" pitchFamily="18" charset="0"/>
              </a:rPr>
              <a:t>2025. gadā </a:t>
            </a:r>
            <a:r>
              <a:rPr lang="lv-LV" sz="2600" b="0" i="0" u="none" strike="noStrike" dirty="0">
                <a:solidFill>
                  <a:srgbClr val="595959"/>
                </a:solidFill>
                <a:effectLst/>
                <a:latin typeface="Times New Roman" panose="02020603050405020304" pitchFamily="18" charset="0"/>
                <a:cs typeface="Times New Roman" panose="02020603050405020304" pitchFamily="18" charset="0"/>
              </a:rPr>
              <a:t>“neizvēlēta” tautība bija 53 tūkstošiem iedzīvotāju. Tikpat, cik ukraiņu.</a:t>
            </a:r>
            <a:endParaRPr lang="en-LV"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1895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3BD7A4C4-7BC8-FCAC-63A0-DCAA9E0DC065}"/>
              </a:ext>
            </a:extLst>
          </p:cNvPr>
          <p:cNvGraphicFramePr>
            <a:graphicFrameLocks/>
          </p:cNvGraphicFramePr>
          <p:nvPr>
            <p:extLst>
              <p:ext uri="{D42A27DB-BD31-4B8C-83A1-F6EECF244321}">
                <p14:modId xmlns:p14="http://schemas.microsoft.com/office/powerpoint/2010/main" val="1110335032"/>
              </p:ext>
            </p:extLst>
          </p:nvPr>
        </p:nvGraphicFramePr>
        <p:xfrm>
          <a:off x="0" y="314325"/>
          <a:ext cx="9144000" cy="6229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985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972F7BAF-ABD6-C74F-9564-12EF4BD8C3B5}"/>
              </a:ext>
            </a:extLst>
          </p:cNvPr>
          <p:cNvGraphicFramePr>
            <a:graphicFrameLocks/>
          </p:cNvGraphicFramePr>
          <p:nvPr>
            <p:extLst>
              <p:ext uri="{D42A27DB-BD31-4B8C-83A1-F6EECF244321}">
                <p14:modId xmlns:p14="http://schemas.microsoft.com/office/powerpoint/2010/main" val="2436822004"/>
              </p:ext>
            </p:extLst>
          </p:nvPr>
        </p:nvGraphicFramePr>
        <p:xfrm>
          <a:off x="0" y="709447"/>
          <a:ext cx="9144000" cy="57386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5211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D0E0F839-D624-5E29-D21B-434B7E5E5463}"/>
              </a:ext>
            </a:extLst>
          </p:cNvPr>
          <p:cNvGraphicFramePr>
            <a:graphicFrameLocks/>
          </p:cNvGraphicFramePr>
          <p:nvPr/>
        </p:nvGraphicFramePr>
        <p:xfrm>
          <a:off x="0" y="622738"/>
          <a:ext cx="9144000" cy="53918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094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C0BE3A56-3347-AF1E-AFDC-19CE185AF128}"/>
              </a:ext>
            </a:extLst>
          </p:cNvPr>
          <p:cNvGraphicFramePr>
            <a:graphicFrameLocks noGrp="1"/>
          </p:cNvGraphicFramePr>
          <p:nvPr>
            <p:extLst>
              <p:ext uri="{D42A27DB-BD31-4B8C-83A1-F6EECF244321}">
                <p14:modId xmlns:p14="http://schemas.microsoft.com/office/powerpoint/2010/main" val="452204633"/>
              </p:ext>
            </p:extLst>
          </p:nvPr>
        </p:nvGraphicFramePr>
        <p:xfrm>
          <a:off x="-1" y="395861"/>
          <a:ext cx="9144001" cy="6066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330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6B535BCC-9E73-0F12-51B8-7896225B48F9}"/>
              </a:ext>
            </a:extLst>
          </p:cNvPr>
          <p:cNvGraphicFramePr>
            <a:graphicFrameLocks noGrp="1"/>
          </p:cNvGraphicFramePr>
          <p:nvPr>
            <p:extLst>
              <p:ext uri="{D42A27DB-BD31-4B8C-83A1-F6EECF244321}">
                <p14:modId xmlns:p14="http://schemas.microsoft.com/office/powerpoint/2010/main" val="838293903"/>
              </p:ext>
            </p:extLst>
          </p:nvPr>
        </p:nvGraphicFramePr>
        <p:xfrm>
          <a:off x="-1" y="395861"/>
          <a:ext cx="9144001" cy="6066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725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2B85AF8A-DA67-046F-28BA-50444CC20D72}"/>
              </a:ext>
            </a:extLst>
          </p:cNvPr>
          <p:cNvGraphicFramePr>
            <a:graphicFrameLocks noGrp="1"/>
          </p:cNvGraphicFramePr>
          <p:nvPr>
            <p:extLst>
              <p:ext uri="{D42A27DB-BD31-4B8C-83A1-F6EECF244321}">
                <p14:modId xmlns:p14="http://schemas.microsoft.com/office/powerpoint/2010/main" val="3881918441"/>
              </p:ext>
            </p:extLst>
          </p:nvPr>
        </p:nvGraphicFramePr>
        <p:xfrm>
          <a:off x="0" y="391862"/>
          <a:ext cx="9144000" cy="537043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AE518C1A-81DF-D1B4-0D3C-7251D3E8C1DD}"/>
              </a:ext>
            </a:extLst>
          </p:cNvPr>
          <p:cNvSpPr txBox="1"/>
          <p:nvPr/>
        </p:nvSpPr>
        <p:spPr>
          <a:xfrm>
            <a:off x="2065283" y="6014545"/>
            <a:ext cx="5580993" cy="276999"/>
          </a:xfrm>
          <a:prstGeom prst="rect">
            <a:avLst/>
          </a:prstGeom>
          <a:noFill/>
        </p:spPr>
        <p:txBody>
          <a:bodyPr wrap="square" rtlCol="0">
            <a:spAutoFit/>
          </a:bodyPr>
          <a:lstStyle/>
          <a:p>
            <a:r>
              <a:rPr lang="en-LV" sz="1200" dirty="0"/>
              <a:t>Herfindāla indekss pārtikas mazumtirdzniecībai: 2019 – 0,29; 2023 – 0,22</a:t>
            </a:r>
          </a:p>
        </p:txBody>
      </p:sp>
    </p:spTree>
    <p:extLst>
      <p:ext uri="{BB962C8B-B14F-4D97-AF65-F5344CB8AC3E}">
        <p14:creationId xmlns:p14="http://schemas.microsoft.com/office/powerpoint/2010/main" val="949281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7059D8E-CA27-984B-A3FE-BB5CF3D23F4B}"/>
              </a:ext>
            </a:extLst>
          </p:cNvPr>
          <p:cNvGraphicFramePr>
            <a:graphicFrameLocks noGrp="1"/>
          </p:cNvGraphicFramePr>
          <p:nvPr>
            <p:extLst>
              <p:ext uri="{D42A27DB-BD31-4B8C-83A1-F6EECF244321}">
                <p14:modId xmlns:p14="http://schemas.microsoft.com/office/powerpoint/2010/main" val="2294011168"/>
              </p:ext>
            </p:extLst>
          </p:nvPr>
        </p:nvGraphicFramePr>
        <p:xfrm>
          <a:off x="1" y="393915"/>
          <a:ext cx="9144000" cy="60701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0701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28960</TotalTime>
  <Words>619</Words>
  <Application>Microsoft Macintosh PowerPoint</Application>
  <PresentationFormat>On-screen Show (4:3)</PresentationFormat>
  <Paragraphs>95</Paragraphs>
  <Slides>31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Galvenie preču eksporta partneri (miljoni EUR) 2024. gadā</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Inese Liepina</dc:creator>
  <cp:lastModifiedBy>Microsoft Office User</cp:lastModifiedBy>
  <cp:revision>176</cp:revision>
  <dcterms:created xsi:type="dcterms:W3CDTF">2012-08-30T09:52:29Z</dcterms:created>
  <dcterms:modified xsi:type="dcterms:W3CDTF">2025-08-28T06:08:37Z</dcterms:modified>
</cp:coreProperties>
</file>