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63" r:id="rId5"/>
    <p:sldId id="264" r:id="rId6"/>
    <p:sldId id="281" r:id="rId7"/>
    <p:sldId id="266" r:id="rId8"/>
    <p:sldId id="267" r:id="rId9"/>
    <p:sldId id="287" r:id="rId10"/>
    <p:sldId id="286" r:id="rId11"/>
    <p:sldId id="288" r:id="rId12"/>
    <p:sldId id="289" r:id="rId13"/>
    <p:sldId id="290" r:id="rId14"/>
    <p:sldId id="258" r:id="rId15"/>
    <p:sldId id="259" r:id="rId16"/>
    <p:sldId id="260" r:id="rId17"/>
    <p:sldId id="273" r:id="rId18"/>
    <p:sldId id="274" r:id="rId19"/>
    <p:sldId id="276" r:id="rId20"/>
    <p:sldId id="275" r:id="rId21"/>
    <p:sldId id="277" r:id="rId22"/>
    <p:sldId id="278" r:id="rId23"/>
    <p:sldId id="279" r:id="rId24"/>
    <p:sldId id="280" r:id="rId25"/>
    <p:sldId id="261" r:id="rId26"/>
    <p:sldId id="262" r:id="rId27"/>
    <p:sldId id="291" r:id="rId28"/>
    <p:sldId id="270" r:id="rId29"/>
    <p:sldId id="283" r:id="rId30"/>
    <p:sldId id="282" r:id="rId31"/>
    <p:sldId id="268" r:id="rId32"/>
    <p:sldId id="269" r:id="rId33"/>
    <p:sldId id="292" r:id="rId34"/>
    <p:sldId id="284" r:id="rId35"/>
    <p:sldId id="272" r:id="rId36"/>
    <p:sldId id="293" r:id="rId37"/>
    <p:sldId id="294" r:id="rId38"/>
    <p:sldId id="295" r:id="rId3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atis.krumins\Desktop\Balltic100\GDP_estimations\final\Final%20GDPs%20for%20Gat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atis.krumins\Desktop\vasaras_skola_2025\sabiedribas_novecosan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atis.krumins\Desktop\10stasti_eng\grafiku_ekseli\Iedzivotaju-skaits-pec-dzimuma-tukstos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atis.krumins\Desktop\Balltic100\populari_raksti\final_presentation_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atis.krumins\Desktop\10stasti_eng\grafiku_ekseli\Iedzivotaju-skaits-pec-dzimuma-tukstos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gatis.krumins\Desktop\vasaras_skola_2025\sabiedribas_novecosana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gatis.krumins\Desktop\vasaras_skola_2025\sabiedribas_novecosana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gatis.krumins\Desktop\Balltic100\populari_raksti\IKP_LV_LT_salidzinajumi.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Sheet2!$D$7</c:f>
              <c:strCache>
                <c:ptCount val="1"/>
                <c:pt idx="0">
                  <c:v>Lietuva</c:v>
                </c:pt>
              </c:strCache>
            </c:strRef>
          </c:tx>
          <c:spPr>
            <a:ln w="34925" cap="rnd">
              <a:solidFill>
                <a:srgbClr val="00B050"/>
              </a:solidFill>
              <a:round/>
            </a:ln>
            <a:effectLst>
              <a:outerShdw blurRad="57150" dist="19050" dir="5400000" algn="ctr" rotWithShape="0">
                <a:srgbClr val="000000">
                  <a:alpha val="63000"/>
                </a:srgbClr>
              </a:outerShdw>
            </a:effectLst>
          </c:spPr>
          <c:marker>
            <c:symbol val="none"/>
          </c:marker>
          <c:cat>
            <c:numRef>
              <c:f>Sheet2!$C$8:$C$28</c:f>
              <c:numCache>
                <c:formatCode>General</c:formatCode>
                <c:ptCount val="21"/>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numCache>
            </c:numRef>
          </c:cat>
          <c:val>
            <c:numRef>
              <c:f>Sheet2!$D$8:$D$28</c:f>
              <c:numCache>
                <c:formatCode>0</c:formatCode>
                <c:ptCount val="21"/>
                <c:pt idx="0">
                  <c:v>2716.739222628366</c:v>
                </c:pt>
                <c:pt idx="1">
                  <c:v>3241.3527232100382</c:v>
                </c:pt>
                <c:pt idx="2">
                  <c:v>3502.5892991035912</c:v>
                </c:pt>
                <c:pt idx="3">
                  <c:v>4019.6312552799973</c:v>
                </c:pt>
                <c:pt idx="4">
                  <c:v>3774.020819517541</c:v>
                </c:pt>
                <c:pt idx="5">
                  <c:v>3726.0912777917874</c:v>
                </c:pt>
                <c:pt idx="6">
                  <c:v>3409.1266559330652</c:v>
                </c:pt>
                <c:pt idx="7">
                  <c:v>3441.7272470797388</c:v>
                </c:pt>
                <c:pt idx="8">
                  <c:v>3424.5279577223168</c:v>
                </c:pt>
                <c:pt idx="9">
                  <c:v>3609.584924103769</c:v>
                </c:pt>
                <c:pt idx="10">
                  <c:v>3811.7973648176021</c:v>
                </c:pt>
                <c:pt idx="11">
                  <c:v>3835.2553880574951</c:v>
                </c:pt>
                <c:pt idx="12">
                  <c:v>3897.5157907352336</c:v>
                </c:pt>
                <c:pt idx="13">
                  <c:v>3943.598028186726</c:v>
                </c:pt>
                <c:pt idx="14">
                  <c:v>4103.7787407827536</c:v>
                </c:pt>
                <c:pt idx="15">
                  <c:v>4350.684644461815</c:v>
                </c:pt>
                <c:pt idx="16">
                  <c:v>4422.2612032159568</c:v>
                </c:pt>
                <c:pt idx="17">
                  <c:v>4621.4834670936189</c:v>
                </c:pt>
                <c:pt idx="18">
                  <c:v>4710.0492478459209</c:v>
                </c:pt>
                <c:pt idx="19">
                  <c:v>4447.4765611806033</c:v>
                </c:pt>
                <c:pt idx="20">
                  <c:v>3998.316664669816</c:v>
                </c:pt>
              </c:numCache>
            </c:numRef>
          </c:val>
          <c:smooth val="0"/>
          <c:extLst>
            <c:ext xmlns:c16="http://schemas.microsoft.com/office/drawing/2014/chart" uri="{C3380CC4-5D6E-409C-BE32-E72D297353CC}">
              <c16:uniqueId val="{00000000-9B97-4467-8645-D9850CE0E410}"/>
            </c:ext>
          </c:extLst>
        </c:ser>
        <c:ser>
          <c:idx val="1"/>
          <c:order val="1"/>
          <c:tx>
            <c:strRef>
              <c:f>Sheet2!$E$7</c:f>
              <c:strCache>
                <c:ptCount val="1"/>
                <c:pt idx="0">
                  <c:v>Latvija</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cat>
            <c:numRef>
              <c:f>Sheet2!$C$8:$C$28</c:f>
              <c:numCache>
                <c:formatCode>General</c:formatCode>
                <c:ptCount val="21"/>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numCache>
            </c:numRef>
          </c:cat>
          <c:val>
            <c:numRef>
              <c:f>Sheet2!$E$8:$E$28</c:f>
              <c:numCache>
                <c:formatCode>0</c:formatCode>
                <c:ptCount val="21"/>
                <c:pt idx="0">
                  <c:v>3464.6457452122595</c:v>
                </c:pt>
                <c:pt idx="1">
                  <c:v>3803.3456539176577</c:v>
                </c:pt>
                <c:pt idx="2">
                  <c:v>3766.3384682352212</c:v>
                </c:pt>
                <c:pt idx="3">
                  <c:v>4323.4634629154789</c:v>
                </c:pt>
                <c:pt idx="4">
                  <c:v>4423.0952027132771</c:v>
                </c:pt>
                <c:pt idx="5">
                  <c:v>4746.0412225688815</c:v>
                </c:pt>
                <c:pt idx="6">
                  <c:v>4770.2102262819117</c:v>
                </c:pt>
                <c:pt idx="7">
                  <c:v>4896.7299197975517</c:v>
                </c:pt>
                <c:pt idx="8">
                  <c:v>4900.5863477966504</c:v>
                </c:pt>
                <c:pt idx="9">
                  <c:v>5352.1441864395574</c:v>
                </c:pt>
                <c:pt idx="10">
                  <c:v>5776.6277007821936</c:v>
                </c:pt>
                <c:pt idx="11">
                  <c:v>5268.8482768379718</c:v>
                </c:pt>
                <c:pt idx="12">
                  <c:v>5204.4075520626684</c:v>
                </c:pt>
                <c:pt idx="13">
                  <c:v>5683.3107724123383</c:v>
                </c:pt>
                <c:pt idx="14">
                  <c:v>6198.1956294197707</c:v>
                </c:pt>
                <c:pt idx="15">
                  <c:v>6320.32266439869</c:v>
                </c:pt>
                <c:pt idx="16">
                  <c:v>6368.025478122835</c:v>
                </c:pt>
                <c:pt idx="17">
                  <c:v>6900.6921096135375</c:v>
                </c:pt>
                <c:pt idx="18">
                  <c:v>7055.2671716023124</c:v>
                </c:pt>
                <c:pt idx="19">
                  <c:v>7076.9378452034225</c:v>
                </c:pt>
                <c:pt idx="20">
                  <c:v>6820.942150638416</c:v>
                </c:pt>
              </c:numCache>
            </c:numRef>
          </c:val>
          <c:smooth val="0"/>
          <c:extLst>
            <c:ext xmlns:c16="http://schemas.microsoft.com/office/drawing/2014/chart" uri="{C3380CC4-5D6E-409C-BE32-E72D297353CC}">
              <c16:uniqueId val="{00000001-9B97-4467-8645-D9850CE0E410}"/>
            </c:ext>
          </c:extLst>
        </c:ser>
        <c:ser>
          <c:idx val="2"/>
          <c:order val="2"/>
          <c:tx>
            <c:strRef>
              <c:f>Sheet2!$F$7</c:f>
              <c:strCache>
                <c:ptCount val="1"/>
                <c:pt idx="0">
                  <c:v>Igaunija</c:v>
                </c:pt>
              </c:strCache>
            </c:strRef>
          </c:tx>
          <c:spPr>
            <a:ln w="34925" cap="rnd">
              <a:solidFill>
                <a:srgbClr val="0070C0"/>
              </a:solidFill>
              <a:round/>
            </a:ln>
            <a:effectLst>
              <a:outerShdw blurRad="57150" dist="19050" dir="5400000" algn="ctr" rotWithShape="0">
                <a:srgbClr val="000000">
                  <a:alpha val="63000"/>
                </a:srgbClr>
              </a:outerShdw>
            </a:effectLst>
          </c:spPr>
          <c:marker>
            <c:symbol val="none"/>
          </c:marker>
          <c:cat>
            <c:numRef>
              <c:f>Sheet2!$C$8:$C$28</c:f>
              <c:numCache>
                <c:formatCode>General</c:formatCode>
                <c:ptCount val="21"/>
                <c:pt idx="0">
                  <c:v>1920</c:v>
                </c:pt>
                <c:pt idx="1">
                  <c:v>1921</c:v>
                </c:pt>
                <c:pt idx="2">
                  <c:v>1922</c:v>
                </c:pt>
                <c:pt idx="3">
                  <c:v>1923</c:v>
                </c:pt>
                <c:pt idx="4">
                  <c:v>1924</c:v>
                </c:pt>
                <c:pt idx="5">
                  <c:v>1925</c:v>
                </c:pt>
                <c:pt idx="6">
                  <c:v>1926</c:v>
                </c:pt>
                <c:pt idx="7">
                  <c:v>1927</c:v>
                </c:pt>
                <c:pt idx="8">
                  <c:v>1928</c:v>
                </c:pt>
                <c:pt idx="9">
                  <c:v>1929</c:v>
                </c:pt>
                <c:pt idx="10">
                  <c:v>1930</c:v>
                </c:pt>
                <c:pt idx="11">
                  <c:v>1931</c:v>
                </c:pt>
                <c:pt idx="12">
                  <c:v>1932</c:v>
                </c:pt>
                <c:pt idx="13">
                  <c:v>1933</c:v>
                </c:pt>
                <c:pt idx="14">
                  <c:v>1934</c:v>
                </c:pt>
                <c:pt idx="15">
                  <c:v>1935</c:v>
                </c:pt>
                <c:pt idx="16">
                  <c:v>1936</c:v>
                </c:pt>
                <c:pt idx="17">
                  <c:v>1937</c:v>
                </c:pt>
                <c:pt idx="18">
                  <c:v>1938</c:v>
                </c:pt>
                <c:pt idx="19">
                  <c:v>1939</c:v>
                </c:pt>
                <c:pt idx="20">
                  <c:v>1940</c:v>
                </c:pt>
              </c:numCache>
            </c:numRef>
          </c:cat>
          <c:val>
            <c:numRef>
              <c:f>Sheet2!$F$8:$F$28</c:f>
              <c:numCache>
                <c:formatCode>0</c:formatCode>
                <c:ptCount val="21"/>
                <c:pt idx="0">
                  <c:v>3377.2423214535006</c:v>
                </c:pt>
                <c:pt idx="1">
                  <c:v>3829.1906917324704</c:v>
                </c:pt>
                <c:pt idx="2">
                  <c:v>4020.7841592388158</c:v>
                </c:pt>
                <c:pt idx="3">
                  <c:v>4380.0117872321034</c:v>
                </c:pt>
                <c:pt idx="4">
                  <c:v>4337.1502386752272</c:v>
                </c:pt>
                <c:pt idx="5">
                  <c:v>4666.3055115118723</c:v>
                </c:pt>
                <c:pt idx="6">
                  <c:v>4646.4209762339096</c:v>
                </c:pt>
                <c:pt idx="7">
                  <c:v>4676.7360058203021</c:v>
                </c:pt>
                <c:pt idx="8">
                  <c:v>4684.4326062621985</c:v>
                </c:pt>
                <c:pt idx="9">
                  <c:v>4837.7619389840147</c:v>
                </c:pt>
                <c:pt idx="10">
                  <c:v>5224.7019297619345</c:v>
                </c:pt>
                <c:pt idx="11">
                  <c:v>4982.0196857809906</c:v>
                </c:pt>
                <c:pt idx="12">
                  <c:v>4819.7239655489066</c:v>
                </c:pt>
                <c:pt idx="13">
                  <c:v>5005.1521308651982</c:v>
                </c:pt>
                <c:pt idx="14">
                  <c:v>5386.7627323416782</c:v>
                </c:pt>
                <c:pt idx="15">
                  <c:v>5391.4790053882316</c:v>
                </c:pt>
                <c:pt idx="16">
                  <c:v>5705.2121883428408</c:v>
                </c:pt>
                <c:pt idx="17">
                  <c:v>6231.0007932450208</c:v>
                </c:pt>
                <c:pt idx="18">
                  <c:v>6146.5936152624536</c:v>
                </c:pt>
                <c:pt idx="19">
                  <c:v>6263.8365050117172</c:v>
                </c:pt>
                <c:pt idx="20">
                  <c:v>6344.8318786421914</c:v>
                </c:pt>
              </c:numCache>
            </c:numRef>
          </c:val>
          <c:smooth val="0"/>
          <c:extLst>
            <c:ext xmlns:c16="http://schemas.microsoft.com/office/drawing/2014/chart" uri="{C3380CC4-5D6E-409C-BE32-E72D297353CC}">
              <c16:uniqueId val="{00000002-9B97-4467-8645-D9850CE0E410}"/>
            </c:ext>
          </c:extLst>
        </c:ser>
        <c:dLbls>
          <c:showLegendKey val="0"/>
          <c:showVal val="0"/>
          <c:showCatName val="0"/>
          <c:showSerName val="0"/>
          <c:showPercent val="0"/>
          <c:showBubbleSize val="0"/>
        </c:dLbls>
        <c:smooth val="0"/>
        <c:axId val="601531216"/>
        <c:axId val="985714880"/>
      </c:lineChart>
      <c:catAx>
        <c:axId val="60153121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985714880"/>
        <c:crosses val="autoZero"/>
        <c:auto val="1"/>
        <c:lblAlgn val="ctr"/>
        <c:lblOffset val="100"/>
        <c:noMultiLvlLbl val="0"/>
      </c:catAx>
      <c:valAx>
        <c:axId val="98571488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601531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lt1">
                  <a:lumMod val="85000"/>
                </a:schemeClr>
              </a:solidFill>
              <a:latin typeface="+mn-lt"/>
              <a:ea typeface="+mn-ea"/>
              <a:cs typeface="+mn-cs"/>
            </a:defRPr>
          </a:pPr>
          <a:endParaRPr lang="lv-LV"/>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lidzdaliba_velesanas!$C$3</c:f>
              <c:strCache>
                <c:ptCount val="1"/>
                <c:pt idx="0">
                  <c:v>Piedalījušies vēlēšanās</c:v>
                </c:pt>
              </c:strCache>
            </c:strRef>
          </c:tx>
          <c:spPr>
            <a:solidFill>
              <a:srgbClr val="C0000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1CF-4BB4-A7B5-81754BD59A08}"/>
              </c:ext>
            </c:extLst>
          </c:dPt>
          <c:dPt>
            <c:idx val="8"/>
            <c:invertIfNegative val="0"/>
            <c:bubble3D val="0"/>
            <c:spPr>
              <a:solidFill>
                <a:srgbClr val="00B0F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1CF-4BB4-A7B5-81754BD59A08}"/>
              </c:ext>
            </c:extLst>
          </c:dPt>
          <c:dPt>
            <c:idx val="15"/>
            <c:invertIfNegative val="0"/>
            <c:bubble3D val="0"/>
            <c:spPr>
              <a:solidFill>
                <a:srgbClr val="FFFF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E1CF-4BB4-A7B5-81754BD59A08}"/>
              </c:ext>
            </c:extLst>
          </c:dPt>
          <c:cat>
            <c:strRef>
              <c:f>lidzdaliba_velesanas!$B$4:$B$22</c:f>
              <c:strCache>
                <c:ptCount val="19"/>
                <c:pt idx="0">
                  <c:v>1920.</c:v>
                </c:pt>
                <c:pt idx="1">
                  <c:v>1922.</c:v>
                </c:pt>
                <c:pt idx="2">
                  <c:v>1925.</c:v>
                </c:pt>
                <c:pt idx="3">
                  <c:v>1928.</c:v>
                </c:pt>
                <c:pt idx="4">
                  <c:v>1931.</c:v>
                </c:pt>
                <c:pt idx="5">
                  <c:v>1934.-1940.</c:v>
                </c:pt>
                <c:pt idx="6">
                  <c:v>1940.-1945.</c:v>
                </c:pt>
                <c:pt idx="7">
                  <c:v>1945.-1990.</c:v>
                </c:pt>
                <c:pt idx="8">
                  <c:v>1990.</c:v>
                </c:pt>
                <c:pt idx="9">
                  <c:v>1993.</c:v>
                </c:pt>
                <c:pt idx="10">
                  <c:v>1995.</c:v>
                </c:pt>
                <c:pt idx="11">
                  <c:v>1998.</c:v>
                </c:pt>
                <c:pt idx="12">
                  <c:v>2002.</c:v>
                </c:pt>
                <c:pt idx="13">
                  <c:v>2006.</c:v>
                </c:pt>
                <c:pt idx="14">
                  <c:v>2010.</c:v>
                </c:pt>
                <c:pt idx="15">
                  <c:v>2011.</c:v>
                </c:pt>
                <c:pt idx="16">
                  <c:v>2014.</c:v>
                </c:pt>
                <c:pt idx="17">
                  <c:v>2018.</c:v>
                </c:pt>
                <c:pt idx="18">
                  <c:v>2022.</c:v>
                </c:pt>
              </c:strCache>
            </c:strRef>
          </c:cat>
          <c:val>
            <c:numRef>
              <c:f>lidzdaliba_velesanas!$C$4:$C$22</c:f>
              <c:numCache>
                <c:formatCode>0.00%</c:formatCode>
                <c:ptCount val="19"/>
                <c:pt idx="0" formatCode="0%">
                  <c:v>0.85</c:v>
                </c:pt>
                <c:pt idx="1">
                  <c:v>0.82199999999999995</c:v>
                </c:pt>
                <c:pt idx="2">
                  <c:v>0.749</c:v>
                </c:pt>
                <c:pt idx="3">
                  <c:v>0.79300000000000004</c:v>
                </c:pt>
                <c:pt idx="4" formatCode="0%">
                  <c:v>0.8</c:v>
                </c:pt>
                <c:pt idx="5" formatCode="0%">
                  <c:v>0</c:v>
                </c:pt>
                <c:pt idx="6" formatCode="0%">
                  <c:v>0</c:v>
                </c:pt>
                <c:pt idx="7" formatCode="0%">
                  <c:v>0</c:v>
                </c:pt>
                <c:pt idx="8">
                  <c:v>0.81200000000000006</c:v>
                </c:pt>
                <c:pt idx="9">
                  <c:v>0.88400000000000001</c:v>
                </c:pt>
                <c:pt idx="10">
                  <c:v>0.73099999999999998</c:v>
                </c:pt>
                <c:pt idx="11">
                  <c:v>0.71899999999999997</c:v>
                </c:pt>
                <c:pt idx="12">
                  <c:v>0.71399999999999997</c:v>
                </c:pt>
                <c:pt idx="13" formatCode="0%">
                  <c:v>0.61</c:v>
                </c:pt>
                <c:pt idx="14">
                  <c:v>0.63100000000000001</c:v>
                </c:pt>
                <c:pt idx="15">
                  <c:v>0.59399999999999997</c:v>
                </c:pt>
                <c:pt idx="16">
                  <c:v>0.58899999999999997</c:v>
                </c:pt>
                <c:pt idx="17">
                  <c:v>0.54600000000000004</c:v>
                </c:pt>
                <c:pt idx="18">
                  <c:v>0.59399999999999997</c:v>
                </c:pt>
              </c:numCache>
            </c:numRef>
          </c:val>
          <c:extLst>
            <c:ext xmlns:c16="http://schemas.microsoft.com/office/drawing/2014/chart" uri="{C3380CC4-5D6E-409C-BE32-E72D297353CC}">
              <c16:uniqueId val="{00000000-E1CF-4BB4-A7B5-81754BD59A08}"/>
            </c:ext>
          </c:extLst>
        </c:ser>
        <c:dLbls>
          <c:showLegendKey val="0"/>
          <c:showVal val="0"/>
          <c:showCatName val="0"/>
          <c:showSerName val="0"/>
          <c:showPercent val="0"/>
          <c:showBubbleSize val="0"/>
        </c:dLbls>
        <c:gapWidth val="100"/>
        <c:overlap val="-24"/>
        <c:axId val="749696319"/>
        <c:axId val="749703391"/>
      </c:barChart>
      <c:catAx>
        <c:axId val="74969631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9703391"/>
        <c:crosses val="autoZero"/>
        <c:auto val="1"/>
        <c:lblAlgn val="ctr"/>
        <c:lblOffset val="100"/>
        <c:noMultiLvlLbl val="0"/>
      </c:catAx>
      <c:valAx>
        <c:axId val="749703391"/>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9696319"/>
        <c:crosses val="autoZero"/>
        <c:crossBetween val="between"/>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Iedzīvotāju skaita izmaiņas līdz 2060.gadam</a:t>
            </a:r>
            <a:endParaRPr lang="lv-LV"/>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manualLayout>
          <c:layoutTarget val="inner"/>
          <c:xMode val="edge"/>
          <c:yMode val="edge"/>
          <c:x val="9.1914260717410323E-2"/>
          <c:y val="0.17171296296296296"/>
          <c:w val="0.87753018372703417"/>
          <c:h val="0.61843358121901426"/>
        </c:manualLayout>
      </c:layout>
      <c:lineChart>
        <c:grouping val="standard"/>
        <c:varyColors val="0"/>
        <c:ser>
          <c:idx val="0"/>
          <c:order val="0"/>
          <c:tx>
            <c:strRef>
              <c:f>Sheet1!$B$1</c:f>
              <c:strCache>
                <c:ptCount val="1"/>
                <c:pt idx="0">
                  <c:v>Vīrieši (iedzīvotāju skaits tūkstošos)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Sheet1!$B$2:$B$42</c:f>
              <c:numCache>
                <c:formatCode>General</c:formatCode>
                <c:ptCount val="41"/>
                <c:pt idx="0">
                  <c:v>880.96</c:v>
                </c:pt>
                <c:pt idx="1">
                  <c:v>875.27</c:v>
                </c:pt>
                <c:pt idx="2">
                  <c:v>866.43</c:v>
                </c:pt>
                <c:pt idx="3">
                  <c:v>858.98</c:v>
                </c:pt>
                <c:pt idx="4">
                  <c:v>853.1</c:v>
                </c:pt>
                <c:pt idx="5">
                  <c:v>848.33</c:v>
                </c:pt>
                <c:pt idx="6">
                  <c:v>844.17</c:v>
                </c:pt>
                <c:pt idx="7">
                  <c:v>840.25</c:v>
                </c:pt>
                <c:pt idx="8">
                  <c:v>836.61</c:v>
                </c:pt>
                <c:pt idx="9">
                  <c:v>833.57</c:v>
                </c:pt>
                <c:pt idx="10">
                  <c:v>831.41</c:v>
                </c:pt>
                <c:pt idx="11">
                  <c:v>828.03</c:v>
                </c:pt>
                <c:pt idx="12">
                  <c:v>826.55</c:v>
                </c:pt>
                <c:pt idx="13">
                  <c:v>825.59</c:v>
                </c:pt>
                <c:pt idx="14">
                  <c:v>824.64</c:v>
                </c:pt>
                <c:pt idx="15">
                  <c:v>824.25</c:v>
                </c:pt>
                <c:pt idx="16">
                  <c:v>824.13</c:v>
                </c:pt>
                <c:pt idx="17">
                  <c:v>825.16</c:v>
                </c:pt>
                <c:pt idx="18">
                  <c:v>826.17</c:v>
                </c:pt>
                <c:pt idx="19">
                  <c:v>828.03</c:v>
                </c:pt>
                <c:pt idx="20">
                  <c:v>829</c:v>
                </c:pt>
                <c:pt idx="21">
                  <c:v>832.05</c:v>
                </c:pt>
                <c:pt idx="22">
                  <c:v>834.95</c:v>
                </c:pt>
                <c:pt idx="23">
                  <c:v>837.92</c:v>
                </c:pt>
                <c:pt idx="24">
                  <c:v>841.44</c:v>
                </c:pt>
                <c:pt idx="25">
                  <c:v>844.92</c:v>
                </c:pt>
                <c:pt idx="26">
                  <c:v>848.94</c:v>
                </c:pt>
                <c:pt idx="27">
                  <c:v>852.69</c:v>
                </c:pt>
                <c:pt idx="28">
                  <c:v>856.1</c:v>
                </c:pt>
                <c:pt idx="29">
                  <c:v>859.96</c:v>
                </c:pt>
                <c:pt idx="30">
                  <c:v>864.37</c:v>
                </c:pt>
                <c:pt idx="31">
                  <c:v>867.64</c:v>
                </c:pt>
                <c:pt idx="32">
                  <c:v>872</c:v>
                </c:pt>
                <c:pt idx="33">
                  <c:v>875.78</c:v>
                </c:pt>
                <c:pt idx="34">
                  <c:v>879.79</c:v>
                </c:pt>
                <c:pt idx="35">
                  <c:v>883.59</c:v>
                </c:pt>
                <c:pt idx="36">
                  <c:v>886.69</c:v>
                </c:pt>
                <c:pt idx="37">
                  <c:v>890.65</c:v>
                </c:pt>
                <c:pt idx="38">
                  <c:v>894.81</c:v>
                </c:pt>
                <c:pt idx="39">
                  <c:v>899.39</c:v>
                </c:pt>
                <c:pt idx="40">
                  <c:v>903.09</c:v>
                </c:pt>
              </c:numCache>
            </c:numRef>
          </c:val>
          <c:smooth val="0"/>
          <c:extLst>
            <c:ext xmlns:c16="http://schemas.microsoft.com/office/drawing/2014/chart" uri="{C3380CC4-5D6E-409C-BE32-E72D297353CC}">
              <c16:uniqueId val="{00000000-28DC-490B-BAC2-117788C999E5}"/>
            </c:ext>
          </c:extLst>
        </c:ser>
        <c:ser>
          <c:idx val="1"/>
          <c:order val="1"/>
          <c:tx>
            <c:strRef>
              <c:f>Sheet1!$C$1</c:f>
              <c:strCache>
                <c:ptCount val="1"/>
                <c:pt idx="0">
                  <c:v>Sievietes (iedzīvotāju skaits tūkstošos)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Sheet1!$C$2:$C$42</c:f>
              <c:numCache>
                <c:formatCode>General</c:formatCode>
                <c:ptCount val="41"/>
                <c:pt idx="0">
                  <c:v>1026.72</c:v>
                </c:pt>
                <c:pt idx="1">
                  <c:v>1018</c:v>
                </c:pt>
                <c:pt idx="2">
                  <c:v>1006.2</c:v>
                </c:pt>
                <c:pt idx="3">
                  <c:v>997.35</c:v>
                </c:pt>
                <c:pt idx="4">
                  <c:v>990.42</c:v>
                </c:pt>
                <c:pt idx="5">
                  <c:v>983.2</c:v>
                </c:pt>
                <c:pt idx="6">
                  <c:v>975.39</c:v>
                </c:pt>
                <c:pt idx="7">
                  <c:v>967.53</c:v>
                </c:pt>
                <c:pt idx="8">
                  <c:v>960.15</c:v>
                </c:pt>
                <c:pt idx="9">
                  <c:v>953.08</c:v>
                </c:pt>
                <c:pt idx="10">
                  <c:v>946.4</c:v>
                </c:pt>
                <c:pt idx="11">
                  <c:v>940.08</c:v>
                </c:pt>
                <c:pt idx="12">
                  <c:v>934.15</c:v>
                </c:pt>
                <c:pt idx="13">
                  <c:v>928.62</c:v>
                </c:pt>
                <c:pt idx="14">
                  <c:v>923.44</c:v>
                </c:pt>
                <c:pt idx="15">
                  <c:v>918.66</c:v>
                </c:pt>
                <c:pt idx="16">
                  <c:v>914.23</c:v>
                </c:pt>
                <c:pt idx="17">
                  <c:v>910.13</c:v>
                </c:pt>
                <c:pt idx="18">
                  <c:v>906.3</c:v>
                </c:pt>
                <c:pt idx="19">
                  <c:v>902.77</c:v>
                </c:pt>
                <c:pt idx="20">
                  <c:v>899.44</c:v>
                </c:pt>
                <c:pt idx="21">
                  <c:v>896.31</c:v>
                </c:pt>
                <c:pt idx="22">
                  <c:v>893.35</c:v>
                </c:pt>
                <c:pt idx="23">
                  <c:v>890.44</c:v>
                </c:pt>
                <c:pt idx="24">
                  <c:v>887.62</c:v>
                </c:pt>
                <c:pt idx="25">
                  <c:v>884.82</c:v>
                </c:pt>
                <c:pt idx="26">
                  <c:v>882.05</c:v>
                </c:pt>
                <c:pt idx="27">
                  <c:v>879.32</c:v>
                </c:pt>
                <c:pt idx="28">
                  <c:v>876.63</c:v>
                </c:pt>
                <c:pt idx="29">
                  <c:v>873.84</c:v>
                </c:pt>
                <c:pt idx="30">
                  <c:v>870.96</c:v>
                </c:pt>
                <c:pt idx="31">
                  <c:v>868.07</c:v>
                </c:pt>
                <c:pt idx="32">
                  <c:v>865.22</c:v>
                </c:pt>
                <c:pt idx="33">
                  <c:v>862.31</c:v>
                </c:pt>
                <c:pt idx="34">
                  <c:v>859.44</c:v>
                </c:pt>
                <c:pt idx="35">
                  <c:v>856.6</c:v>
                </c:pt>
                <c:pt idx="36">
                  <c:v>853.78</c:v>
                </c:pt>
                <c:pt idx="37">
                  <c:v>851.01</c:v>
                </c:pt>
                <c:pt idx="38">
                  <c:v>848.35</c:v>
                </c:pt>
                <c:pt idx="39">
                  <c:v>845.78</c:v>
                </c:pt>
                <c:pt idx="40">
                  <c:v>843.31</c:v>
                </c:pt>
              </c:numCache>
            </c:numRef>
          </c:val>
          <c:smooth val="0"/>
          <c:extLst>
            <c:ext xmlns:c16="http://schemas.microsoft.com/office/drawing/2014/chart" uri="{C3380CC4-5D6E-409C-BE32-E72D297353CC}">
              <c16:uniqueId val="{00000001-28DC-490B-BAC2-117788C999E5}"/>
            </c:ext>
          </c:extLst>
        </c:ser>
        <c:dLbls>
          <c:showLegendKey val="0"/>
          <c:showVal val="0"/>
          <c:showCatName val="0"/>
          <c:showSerName val="0"/>
          <c:showPercent val="0"/>
          <c:showBubbleSize val="0"/>
        </c:dLbls>
        <c:smooth val="0"/>
        <c:axId val="745156111"/>
        <c:axId val="745160271"/>
      </c:lineChart>
      <c:catAx>
        <c:axId val="745156111"/>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5160271"/>
        <c:crosses val="autoZero"/>
        <c:auto val="1"/>
        <c:lblAlgn val="ctr"/>
        <c:lblOffset val="100"/>
        <c:noMultiLvlLbl val="0"/>
      </c:catAx>
      <c:valAx>
        <c:axId val="745160271"/>
        <c:scaling>
          <c:orientation val="minMax"/>
          <c:min val="7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51561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lv-LV"/>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'scand+LV'!$U$4</c:f>
              <c:strCache>
                <c:ptCount val="1"/>
                <c:pt idx="0">
                  <c:v>Somija</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'scand+LV'!$T$5:$T$13</c:f>
              <c:numCache>
                <c:formatCode>General</c:formatCode>
                <c:ptCount val="9"/>
                <c:pt idx="0">
                  <c:v>1900</c:v>
                </c:pt>
                <c:pt idx="1">
                  <c:v>1914</c:v>
                </c:pt>
                <c:pt idx="2">
                  <c:v>1920</c:v>
                </c:pt>
                <c:pt idx="3">
                  <c:v>1939</c:v>
                </c:pt>
                <c:pt idx="4">
                  <c:v>1946</c:v>
                </c:pt>
                <c:pt idx="5">
                  <c:v>1956</c:v>
                </c:pt>
                <c:pt idx="6">
                  <c:v>1989</c:v>
                </c:pt>
                <c:pt idx="7">
                  <c:v>2004</c:v>
                </c:pt>
                <c:pt idx="8">
                  <c:v>2023</c:v>
                </c:pt>
              </c:numCache>
            </c:numRef>
          </c:xVal>
          <c:yVal>
            <c:numRef>
              <c:f>'scand+LV'!$U$5:$U$13</c:f>
              <c:numCache>
                <c:formatCode>General</c:formatCode>
                <c:ptCount val="9"/>
                <c:pt idx="0">
                  <c:v>2646</c:v>
                </c:pt>
                <c:pt idx="1">
                  <c:v>3053</c:v>
                </c:pt>
                <c:pt idx="2">
                  <c:v>3133</c:v>
                </c:pt>
                <c:pt idx="3">
                  <c:v>3686</c:v>
                </c:pt>
                <c:pt idx="4">
                  <c:v>3806</c:v>
                </c:pt>
                <c:pt idx="5">
                  <c:v>4282</c:v>
                </c:pt>
                <c:pt idx="6">
                  <c:v>4964</c:v>
                </c:pt>
                <c:pt idx="7">
                  <c:v>5228</c:v>
                </c:pt>
                <c:pt idx="8">
                  <c:v>5546</c:v>
                </c:pt>
              </c:numCache>
            </c:numRef>
          </c:yVal>
          <c:smooth val="0"/>
          <c:extLst>
            <c:ext xmlns:c16="http://schemas.microsoft.com/office/drawing/2014/chart" uri="{C3380CC4-5D6E-409C-BE32-E72D297353CC}">
              <c16:uniqueId val="{00000000-4866-47E9-8065-14190027F7D3}"/>
            </c:ext>
          </c:extLst>
        </c:ser>
        <c:ser>
          <c:idx val="1"/>
          <c:order val="1"/>
          <c:tx>
            <c:strRef>
              <c:f>'scand+LV'!$V$4</c:f>
              <c:strCache>
                <c:ptCount val="1"/>
                <c:pt idx="0">
                  <c:v>Dānija</c:v>
                </c:pt>
              </c:strCache>
            </c:strRef>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'scand+LV'!$T$5:$T$13</c:f>
              <c:numCache>
                <c:formatCode>General</c:formatCode>
                <c:ptCount val="9"/>
                <c:pt idx="0">
                  <c:v>1900</c:v>
                </c:pt>
                <c:pt idx="1">
                  <c:v>1914</c:v>
                </c:pt>
                <c:pt idx="2">
                  <c:v>1920</c:v>
                </c:pt>
                <c:pt idx="3">
                  <c:v>1939</c:v>
                </c:pt>
                <c:pt idx="4">
                  <c:v>1946</c:v>
                </c:pt>
                <c:pt idx="5">
                  <c:v>1956</c:v>
                </c:pt>
                <c:pt idx="6">
                  <c:v>1989</c:v>
                </c:pt>
                <c:pt idx="7">
                  <c:v>2004</c:v>
                </c:pt>
                <c:pt idx="8">
                  <c:v>2023</c:v>
                </c:pt>
              </c:numCache>
            </c:numRef>
          </c:xVal>
          <c:yVal>
            <c:numRef>
              <c:f>'scand+LV'!$V$5:$V$13</c:f>
              <c:numCache>
                <c:formatCode>General</c:formatCode>
                <c:ptCount val="9"/>
                <c:pt idx="0">
                  <c:v>2432</c:v>
                </c:pt>
                <c:pt idx="1">
                  <c:v>2866</c:v>
                </c:pt>
                <c:pt idx="2">
                  <c:v>3079</c:v>
                </c:pt>
                <c:pt idx="3">
                  <c:v>3805</c:v>
                </c:pt>
                <c:pt idx="4">
                  <c:v>4101</c:v>
                </c:pt>
                <c:pt idx="5">
                  <c:v>4466</c:v>
                </c:pt>
                <c:pt idx="6">
                  <c:v>5133</c:v>
                </c:pt>
                <c:pt idx="7">
                  <c:v>5405</c:v>
                </c:pt>
                <c:pt idx="8">
                  <c:v>5917</c:v>
                </c:pt>
              </c:numCache>
            </c:numRef>
          </c:yVal>
          <c:smooth val="0"/>
          <c:extLst>
            <c:ext xmlns:c16="http://schemas.microsoft.com/office/drawing/2014/chart" uri="{C3380CC4-5D6E-409C-BE32-E72D297353CC}">
              <c16:uniqueId val="{00000001-4866-47E9-8065-14190027F7D3}"/>
            </c:ext>
          </c:extLst>
        </c:ser>
        <c:ser>
          <c:idx val="2"/>
          <c:order val="2"/>
          <c:tx>
            <c:strRef>
              <c:f>'scand+LV'!$W$4</c:f>
              <c:strCache>
                <c:ptCount val="1"/>
                <c:pt idx="0">
                  <c:v>Norvēģija</c:v>
                </c:pt>
              </c:strCache>
            </c:strRef>
          </c:tx>
          <c:spPr>
            <a:ln w="22225" cap="rnd">
              <a:solidFill>
                <a:schemeClr val="accent3"/>
              </a:solidFill>
            </a:ln>
            <a:effectLst>
              <a:glow rad="139700">
                <a:schemeClr val="accent3">
                  <a:satMod val="175000"/>
                  <a:alpha val="14000"/>
                </a:schemeClr>
              </a:glow>
            </a:effectLst>
          </c:spPr>
          <c:marker>
            <c:symbol val="circle"/>
            <c:size val="3"/>
            <c:spPr>
              <a:solidFill>
                <a:schemeClr val="accent3">
                  <a:lumMod val="60000"/>
                  <a:lumOff val="40000"/>
                </a:schemeClr>
              </a:solidFill>
              <a:ln>
                <a:noFill/>
              </a:ln>
              <a:effectLst>
                <a:glow rad="63500">
                  <a:schemeClr val="accent3">
                    <a:satMod val="175000"/>
                    <a:alpha val="25000"/>
                  </a:schemeClr>
                </a:glow>
              </a:effectLst>
            </c:spPr>
          </c:marker>
          <c:xVal>
            <c:numRef>
              <c:f>'scand+LV'!$T$5:$T$13</c:f>
              <c:numCache>
                <c:formatCode>General</c:formatCode>
                <c:ptCount val="9"/>
                <c:pt idx="0">
                  <c:v>1900</c:v>
                </c:pt>
                <c:pt idx="1">
                  <c:v>1914</c:v>
                </c:pt>
                <c:pt idx="2">
                  <c:v>1920</c:v>
                </c:pt>
                <c:pt idx="3">
                  <c:v>1939</c:v>
                </c:pt>
                <c:pt idx="4">
                  <c:v>1946</c:v>
                </c:pt>
                <c:pt idx="5">
                  <c:v>1956</c:v>
                </c:pt>
                <c:pt idx="6">
                  <c:v>1989</c:v>
                </c:pt>
                <c:pt idx="7">
                  <c:v>2004</c:v>
                </c:pt>
                <c:pt idx="8">
                  <c:v>2023</c:v>
                </c:pt>
              </c:numCache>
            </c:numRef>
          </c:xVal>
          <c:yVal>
            <c:numRef>
              <c:f>'scand+LV'!$W$5:$W$13</c:f>
              <c:numCache>
                <c:formatCode>General</c:formatCode>
                <c:ptCount val="9"/>
                <c:pt idx="0">
                  <c:v>2231</c:v>
                </c:pt>
                <c:pt idx="1">
                  <c:v>2472</c:v>
                </c:pt>
                <c:pt idx="2">
                  <c:v>2635</c:v>
                </c:pt>
                <c:pt idx="3">
                  <c:v>2954</c:v>
                </c:pt>
                <c:pt idx="4">
                  <c:v>3127</c:v>
                </c:pt>
                <c:pt idx="5">
                  <c:v>3446</c:v>
                </c:pt>
                <c:pt idx="6">
                  <c:v>4221</c:v>
                </c:pt>
                <c:pt idx="7">
                  <c:v>4577</c:v>
                </c:pt>
                <c:pt idx="8">
                  <c:v>5489</c:v>
                </c:pt>
              </c:numCache>
            </c:numRef>
          </c:yVal>
          <c:smooth val="0"/>
          <c:extLst>
            <c:ext xmlns:c16="http://schemas.microsoft.com/office/drawing/2014/chart" uri="{C3380CC4-5D6E-409C-BE32-E72D297353CC}">
              <c16:uniqueId val="{00000002-4866-47E9-8065-14190027F7D3}"/>
            </c:ext>
          </c:extLst>
        </c:ser>
        <c:ser>
          <c:idx val="3"/>
          <c:order val="3"/>
          <c:tx>
            <c:strRef>
              <c:f>'scand+LV'!$X$4</c:f>
              <c:strCache>
                <c:ptCount val="1"/>
                <c:pt idx="0">
                  <c:v>Latvija</c:v>
                </c:pt>
              </c:strCache>
            </c:strRef>
          </c:tx>
          <c:spPr>
            <a:ln w="22225" cap="rnd">
              <a:solidFill>
                <a:srgbClr val="C00000"/>
              </a:solidFill>
            </a:ln>
            <a:effectLst>
              <a:glow rad="139700">
                <a:schemeClr val="accent4">
                  <a:satMod val="175000"/>
                  <a:alpha val="14000"/>
                </a:schemeClr>
              </a:glow>
            </a:effectLst>
          </c:spPr>
          <c:marker>
            <c:symbol val="circle"/>
            <c:size val="3"/>
            <c:spPr>
              <a:solidFill>
                <a:srgbClr val="C00000"/>
              </a:solidFill>
              <a:ln>
                <a:solidFill>
                  <a:srgbClr val="C00000"/>
                </a:solidFill>
              </a:ln>
              <a:effectLst>
                <a:glow rad="63500">
                  <a:schemeClr val="accent4">
                    <a:satMod val="175000"/>
                    <a:alpha val="25000"/>
                  </a:schemeClr>
                </a:glow>
              </a:effectLst>
            </c:spPr>
          </c:marker>
          <c:xVal>
            <c:numRef>
              <c:f>'scand+LV'!$T$5:$T$13</c:f>
              <c:numCache>
                <c:formatCode>General</c:formatCode>
                <c:ptCount val="9"/>
                <c:pt idx="0">
                  <c:v>1900</c:v>
                </c:pt>
                <c:pt idx="1">
                  <c:v>1914</c:v>
                </c:pt>
                <c:pt idx="2">
                  <c:v>1920</c:v>
                </c:pt>
                <c:pt idx="3">
                  <c:v>1939</c:v>
                </c:pt>
                <c:pt idx="4">
                  <c:v>1946</c:v>
                </c:pt>
                <c:pt idx="5">
                  <c:v>1956</c:v>
                </c:pt>
                <c:pt idx="6">
                  <c:v>1989</c:v>
                </c:pt>
                <c:pt idx="7">
                  <c:v>2004</c:v>
                </c:pt>
                <c:pt idx="8">
                  <c:v>2023</c:v>
                </c:pt>
              </c:numCache>
            </c:numRef>
          </c:xVal>
          <c:yVal>
            <c:numRef>
              <c:f>'scand+LV'!$X$5:$X$13</c:f>
              <c:numCache>
                <c:formatCode>General</c:formatCode>
                <c:ptCount val="9"/>
                <c:pt idx="0">
                  <c:v>2008</c:v>
                </c:pt>
                <c:pt idx="1">
                  <c:v>2300</c:v>
                </c:pt>
                <c:pt idx="2">
                  <c:v>1596</c:v>
                </c:pt>
                <c:pt idx="3">
                  <c:v>1994</c:v>
                </c:pt>
                <c:pt idx="4">
                  <c:v>1636</c:v>
                </c:pt>
                <c:pt idx="5">
                  <c:v>2018</c:v>
                </c:pt>
                <c:pt idx="6">
                  <c:v>2667</c:v>
                </c:pt>
                <c:pt idx="7">
                  <c:v>2313</c:v>
                </c:pt>
                <c:pt idx="8">
                  <c:v>1830</c:v>
                </c:pt>
              </c:numCache>
            </c:numRef>
          </c:yVal>
          <c:smooth val="0"/>
          <c:extLst>
            <c:ext xmlns:c16="http://schemas.microsoft.com/office/drawing/2014/chart" uri="{C3380CC4-5D6E-409C-BE32-E72D297353CC}">
              <c16:uniqueId val="{00000003-4866-47E9-8065-14190027F7D3}"/>
            </c:ext>
          </c:extLst>
        </c:ser>
        <c:dLbls>
          <c:showLegendKey val="0"/>
          <c:showVal val="0"/>
          <c:showCatName val="0"/>
          <c:showSerName val="0"/>
          <c:showPercent val="0"/>
          <c:showBubbleSize val="0"/>
        </c:dLbls>
        <c:axId val="405356799"/>
        <c:axId val="405366783"/>
      </c:scatterChart>
      <c:valAx>
        <c:axId val="405356799"/>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405366783"/>
        <c:crosses val="autoZero"/>
        <c:crossBetween val="midCat"/>
      </c:valAx>
      <c:valAx>
        <c:axId val="405366783"/>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405356799"/>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lv-LV"/>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Iedzīvotāju skaita izmaiņas līdz 2060.gadam</a:t>
            </a:r>
            <a:endParaRPr lang="lv-LV"/>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manualLayout>
          <c:layoutTarget val="inner"/>
          <c:xMode val="edge"/>
          <c:yMode val="edge"/>
          <c:x val="9.1914260717410323E-2"/>
          <c:y val="0.17171296296296296"/>
          <c:w val="0.87753018372703417"/>
          <c:h val="0.61843358121901426"/>
        </c:manualLayout>
      </c:layout>
      <c:lineChart>
        <c:grouping val="standard"/>
        <c:varyColors val="0"/>
        <c:ser>
          <c:idx val="0"/>
          <c:order val="0"/>
          <c:tx>
            <c:strRef>
              <c:f>Sheet1!$B$1</c:f>
              <c:strCache>
                <c:ptCount val="1"/>
                <c:pt idx="0">
                  <c:v>Vīrieši (iedzīvotāju skaits tūkstošos)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Sheet1!$B$2:$B$42</c:f>
              <c:numCache>
                <c:formatCode>General</c:formatCode>
                <c:ptCount val="41"/>
                <c:pt idx="0">
                  <c:v>880.96</c:v>
                </c:pt>
                <c:pt idx="1">
                  <c:v>875.27</c:v>
                </c:pt>
                <c:pt idx="2">
                  <c:v>866.43</c:v>
                </c:pt>
                <c:pt idx="3">
                  <c:v>858.98</c:v>
                </c:pt>
                <c:pt idx="4">
                  <c:v>853.1</c:v>
                </c:pt>
                <c:pt idx="5">
                  <c:v>848.33</c:v>
                </c:pt>
                <c:pt idx="6">
                  <c:v>844.17</c:v>
                </c:pt>
                <c:pt idx="7">
                  <c:v>840.25</c:v>
                </c:pt>
                <c:pt idx="8">
                  <c:v>836.61</c:v>
                </c:pt>
                <c:pt idx="9">
                  <c:v>833.57</c:v>
                </c:pt>
                <c:pt idx="10">
                  <c:v>831.41</c:v>
                </c:pt>
                <c:pt idx="11">
                  <c:v>828.03</c:v>
                </c:pt>
                <c:pt idx="12">
                  <c:v>826.55</c:v>
                </c:pt>
                <c:pt idx="13">
                  <c:v>825.59</c:v>
                </c:pt>
                <c:pt idx="14">
                  <c:v>824.64</c:v>
                </c:pt>
                <c:pt idx="15">
                  <c:v>824.25</c:v>
                </c:pt>
                <c:pt idx="16">
                  <c:v>824.13</c:v>
                </c:pt>
                <c:pt idx="17">
                  <c:v>825.16</c:v>
                </c:pt>
                <c:pt idx="18">
                  <c:v>826.17</c:v>
                </c:pt>
                <c:pt idx="19">
                  <c:v>828.03</c:v>
                </c:pt>
                <c:pt idx="20">
                  <c:v>829</c:v>
                </c:pt>
                <c:pt idx="21">
                  <c:v>832.05</c:v>
                </c:pt>
                <c:pt idx="22">
                  <c:v>834.95</c:v>
                </c:pt>
                <c:pt idx="23">
                  <c:v>837.92</c:v>
                </c:pt>
                <c:pt idx="24">
                  <c:v>841.44</c:v>
                </c:pt>
                <c:pt idx="25">
                  <c:v>844.92</c:v>
                </c:pt>
                <c:pt idx="26">
                  <c:v>848.94</c:v>
                </c:pt>
                <c:pt idx="27">
                  <c:v>852.69</c:v>
                </c:pt>
                <c:pt idx="28">
                  <c:v>856.1</c:v>
                </c:pt>
                <c:pt idx="29">
                  <c:v>859.96</c:v>
                </c:pt>
                <c:pt idx="30">
                  <c:v>864.37</c:v>
                </c:pt>
                <c:pt idx="31">
                  <c:v>867.64</c:v>
                </c:pt>
                <c:pt idx="32">
                  <c:v>872</c:v>
                </c:pt>
                <c:pt idx="33">
                  <c:v>875.78</c:v>
                </c:pt>
                <c:pt idx="34">
                  <c:v>879.79</c:v>
                </c:pt>
                <c:pt idx="35">
                  <c:v>883.59</c:v>
                </c:pt>
                <c:pt idx="36">
                  <c:v>886.69</c:v>
                </c:pt>
                <c:pt idx="37">
                  <c:v>890.65</c:v>
                </c:pt>
                <c:pt idx="38">
                  <c:v>894.81</c:v>
                </c:pt>
                <c:pt idx="39">
                  <c:v>899.39</c:v>
                </c:pt>
                <c:pt idx="40">
                  <c:v>903.09</c:v>
                </c:pt>
              </c:numCache>
            </c:numRef>
          </c:val>
          <c:smooth val="0"/>
          <c:extLst>
            <c:ext xmlns:c16="http://schemas.microsoft.com/office/drawing/2014/chart" uri="{C3380CC4-5D6E-409C-BE32-E72D297353CC}">
              <c16:uniqueId val="{00000000-3BB0-41E9-8826-ACCEF4F1483B}"/>
            </c:ext>
          </c:extLst>
        </c:ser>
        <c:ser>
          <c:idx val="1"/>
          <c:order val="1"/>
          <c:tx>
            <c:strRef>
              <c:f>Sheet1!$C$1</c:f>
              <c:strCache>
                <c:ptCount val="1"/>
                <c:pt idx="0">
                  <c:v>Sievietes (iedzīvotāju skaits tūkstošos)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Sheet1!$A$2:$A$42</c:f>
              <c:numCache>
                <c:formatCode>General</c:formatCod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numCache>
            </c:numRef>
          </c:cat>
          <c:val>
            <c:numRef>
              <c:f>Sheet1!$C$2:$C$42</c:f>
              <c:numCache>
                <c:formatCode>General</c:formatCode>
                <c:ptCount val="41"/>
                <c:pt idx="0">
                  <c:v>1026.72</c:v>
                </c:pt>
                <c:pt idx="1">
                  <c:v>1018</c:v>
                </c:pt>
                <c:pt idx="2">
                  <c:v>1006.2</c:v>
                </c:pt>
                <c:pt idx="3">
                  <c:v>997.35</c:v>
                </c:pt>
                <c:pt idx="4">
                  <c:v>990.42</c:v>
                </c:pt>
                <c:pt idx="5">
                  <c:v>983.2</c:v>
                </c:pt>
                <c:pt idx="6">
                  <c:v>975.39</c:v>
                </c:pt>
                <c:pt idx="7">
                  <c:v>967.53</c:v>
                </c:pt>
                <c:pt idx="8">
                  <c:v>960.15</c:v>
                </c:pt>
                <c:pt idx="9">
                  <c:v>953.08</c:v>
                </c:pt>
                <c:pt idx="10">
                  <c:v>946.4</c:v>
                </c:pt>
                <c:pt idx="11">
                  <c:v>940.08</c:v>
                </c:pt>
                <c:pt idx="12">
                  <c:v>934.15</c:v>
                </c:pt>
                <c:pt idx="13">
                  <c:v>928.62</c:v>
                </c:pt>
                <c:pt idx="14">
                  <c:v>923.44</c:v>
                </c:pt>
                <c:pt idx="15">
                  <c:v>918.66</c:v>
                </c:pt>
                <c:pt idx="16">
                  <c:v>914.23</c:v>
                </c:pt>
                <c:pt idx="17">
                  <c:v>910.13</c:v>
                </c:pt>
                <c:pt idx="18">
                  <c:v>906.3</c:v>
                </c:pt>
                <c:pt idx="19">
                  <c:v>902.77</c:v>
                </c:pt>
                <c:pt idx="20">
                  <c:v>899.44</c:v>
                </c:pt>
                <c:pt idx="21">
                  <c:v>896.31</c:v>
                </c:pt>
                <c:pt idx="22">
                  <c:v>893.35</c:v>
                </c:pt>
                <c:pt idx="23">
                  <c:v>890.44</c:v>
                </c:pt>
                <c:pt idx="24">
                  <c:v>887.62</c:v>
                </c:pt>
                <c:pt idx="25">
                  <c:v>884.82</c:v>
                </c:pt>
                <c:pt idx="26">
                  <c:v>882.05</c:v>
                </c:pt>
                <c:pt idx="27">
                  <c:v>879.32</c:v>
                </c:pt>
                <c:pt idx="28">
                  <c:v>876.63</c:v>
                </c:pt>
                <c:pt idx="29">
                  <c:v>873.84</c:v>
                </c:pt>
                <c:pt idx="30">
                  <c:v>870.96</c:v>
                </c:pt>
                <c:pt idx="31">
                  <c:v>868.07</c:v>
                </c:pt>
                <c:pt idx="32">
                  <c:v>865.22</c:v>
                </c:pt>
                <c:pt idx="33">
                  <c:v>862.31</c:v>
                </c:pt>
                <c:pt idx="34">
                  <c:v>859.44</c:v>
                </c:pt>
                <c:pt idx="35">
                  <c:v>856.6</c:v>
                </c:pt>
                <c:pt idx="36">
                  <c:v>853.78</c:v>
                </c:pt>
                <c:pt idx="37">
                  <c:v>851.01</c:v>
                </c:pt>
                <c:pt idx="38">
                  <c:v>848.35</c:v>
                </c:pt>
                <c:pt idx="39">
                  <c:v>845.78</c:v>
                </c:pt>
                <c:pt idx="40">
                  <c:v>843.31</c:v>
                </c:pt>
              </c:numCache>
            </c:numRef>
          </c:val>
          <c:smooth val="0"/>
          <c:extLst>
            <c:ext xmlns:c16="http://schemas.microsoft.com/office/drawing/2014/chart" uri="{C3380CC4-5D6E-409C-BE32-E72D297353CC}">
              <c16:uniqueId val="{00000001-3BB0-41E9-8826-ACCEF4F1483B}"/>
            </c:ext>
          </c:extLst>
        </c:ser>
        <c:dLbls>
          <c:showLegendKey val="0"/>
          <c:showVal val="0"/>
          <c:showCatName val="0"/>
          <c:showSerName val="0"/>
          <c:showPercent val="0"/>
          <c:showBubbleSize val="0"/>
        </c:dLbls>
        <c:smooth val="0"/>
        <c:axId val="745156111"/>
        <c:axId val="745160271"/>
      </c:lineChart>
      <c:catAx>
        <c:axId val="745156111"/>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5160271"/>
        <c:crosses val="autoZero"/>
        <c:auto val="1"/>
        <c:lblAlgn val="ctr"/>
        <c:lblOffset val="100"/>
        <c:noMultiLvlLbl val="0"/>
      </c:catAx>
      <c:valAx>
        <c:axId val="745160271"/>
        <c:scaling>
          <c:orientation val="minMax"/>
          <c:min val="7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crossAx val="7451561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lv-LV"/>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Sheet1!$C$3</c:f>
              <c:strCache>
                <c:ptCount val="1"/>
                <c:pt idx="0">
                  <c:v>Under 15</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Sheet1!$B$4:$B$13</c:f>
              <c:numCache>
                <c:formatCode>General</c:formatCode>
                <c:ptCount val="10"/>
                <c:pt idx="0">
                  <c:v>1925</c:v>
                </c:pt>
                <c:pt idx="1">
                  <c:v>1930</c:v>
                </c:pt>
                <c:pt idx="2">
                  <c:v>1935</c:v>
                </c:pt>
                <c:pt idx="3">
                  <c:v>1959</c:v>
                </c:pt>
                <c:pt idx="4">
                  <c:v>1970</c:v>
                </c:pt>
                <c:pt idx="5">
                  <c:v>1979</c:v>
                </c:pt>
                <c:pt idx="6">
                  <c:v>1989</c:v>
                </c:pt>
                <c:pt idx="7">
                  <c:v>2000</c:v>
                </c:pt>
                <c:pt idx="8">
                  <c:v>2011</c:v>
                </c:pt>
                <c:pt idx="9">
                  <c:v>2020</c:v>
                </c:pt>
              </c:numCache>
            </c:numRef>
          </c:xVal>
          <c:yVal>
            <c:numRef>
              <c:f>Sheet1!$C$4:$C$13</c:f>
              <c:numCache>
                <c:formatCode>General</c:formatCode>
                <c:ptCount val="10"/>
                <c:pt idx="0">
                  <c:v>446914</c:v>
                </c:pt>
                <c:pt idx="1">
                  <c:v>438087</c:v>
                </c:pt>
                <c:pt idx="2">
                  <c:v>482551</c:v>
                </c:pt>
                <c:pt idx="3">
                  <c:v>459771</c:v>
                </c:pt>
                <c:pt idx="4">
                  <c:v>501938</c:v>
                </c:pt>
                <c:pt idx="5">
                  <c:v>509186</c:v>
                </c:pt>
                <c:pt idx="6">
                  <c:v>571763</c:v>
                </c:pt>
                <c:pt idx="7">
                  <c:v>430275</c:v>
                </c:pt>
                <c:pt idx="8">
                  <c:v>294543</c:v>
                </c:pt>
                <c:pt idx="9">
                  <c:v>305188</c:v>
                </c:pt>
              </c:numCache>
            </c:numRef>
          </c:yVal>
          <c:smooth val="0"/>
          <c:extLst>
            <c:ext xmlns:c16="http://schemas.microsoft.com/office/drawing/2014/chart" uri="{C3380CC4-5D6E-409C-BE32-E72D297353CC}">
              <c16:uniqueId val="{00000000-910E-4931-8B89-F238043A5D96}"/>
            </c:ext>
          </c:extLst>
        </c:ser>
        <c:ser>
          <c:idx val="1"/>
          <c:order val="1"/>
          <c:tx>
            <c:strRef>
              <c:f>Sheet1!$D$3</c:f>
              <c:strCache>
                <c:ptCount val="1"/>
                <c:pt idx="0">
                  <c:v>65 and over</c:v>
                </c:pt>
              </c:strCache>
            </c:strRef>
          </c:tx>
          <c:spPr>
            <a:ln w="22225" cap="rnd">
              <a:solidFill>
                <a:srgbClr val="FF0000"/>
              </a:solidFill>
            </a:ln>
            <a:effectLst>
              <a:glow rad="139700">
                <a:schemeClr val="accent2">
                  <a:satMod val="175000"/>
                  <a:alpha val="14000"/>
                </a:schemeClr>
              </a:glow>
            </a:effectLst>
          </c:spPr>
          <c:marker>
            <c:symbol val="circle"/>
            <c:size val="3"/>
            <c:spPr>
              <a:solidFill>
                <a:srgbClr val="FF0000"/>
              </a:solidFill>
              <a:ln>
                <a:solidFill>
                  <a:srgbClr val="FF0000"/>
                </a:solidFill>
              </a:ln>
              <a:effectLst>
                <a:glow rad="63500">
                  <a:schemeClr val="accent2">
                    <a:satMod val="175000"/>
                    <a:alpha val="25000"/>
                  </a:schemeClr>
                </a:glow>
              </a:effectLst>
            </c:spPr>
          </c:marker>
          <c:xVal>
            <c:numRef>
              <c:f>Sheet1!$B$4:$B$13</c:f>
              <c:numCache>
                <c:formatCode>General</c:formatCode>
                <c:ptCount val="10"/>
                <c:pt idx="0">
                  <c:v>1925</c:v>
                </c:pt>
                <c:pt idx="1">
                  <c:v>1930</c:v>
                </c:pt>
                <c:pt idx="2">
                  <c:v>1935</c:v>
                </c:pt>
                <c:pt idx="3">
                  <c:v>1959</c:v>
                </c:pt>
                <c:pt idx="4">
                  <c:v>1970</c:v>
                </c:pt>
                <c:pt idx="5">
                  <c:v>1979</c:v>
                </c:pt>
                <c:pt idx="6">
                  <c:v>1989</c:v>
                </c:pt>
                <c:pt idx="7">
                  <c:v>2000</c:v>
                </c:pt>
                <c:pt idx="8">
                  <c:v>2011</c:v>
                </c:pt>
                <c:pt idx="9">
                  <c:v>2020</c:v>
                </c:pt>
              </c:numCache>
            </c:numRef>
          </c:xVal>
          <c:yVal>
            <c:numRef>
              <c:f>Sheet1!$D$4:$D$13</c:f>
              <c:numCache>
                <c:formatCode>General</c:formatCode>
                <c:ptCount val="10"/>
                <c:pt idx="0">
                  <c:v>133724</c:v>
                </c:pt>
                <c:pt idx="1">
                  <c:v>166431</c:v>
                </c:pt>
                <c:pt idx="2">
                  <c:v>179055</c:v>
                </c:pt>
                <c:pt idx="3">
                  <c:v>219846</c:v>
                </c:pt>
                <c:pt idx="4">
                  <c:v>278751</c:v>
                </c:pt>
                <c:pt idx="5">
                  <c:v>326545</c:v>
                </c:pt>
                <c:pt idx="6">
                  <c:v>314756</c:v>
                </c:pt>
                <c:pt idx="7">
                  <c:v>351953</c:v>
                </c:pt>
                <c:pt idx="8">
                  <c:v>381140</c:v>
                </c:pt>
                <c:pt idx="9">
                  <c:v>391413</c:v>
                </c:pt>
              </c:numCache>
            </c:numRef>
          </c:yVal>
          <c:smooth val="0"/>
          <c:extLst>
            <c:ext xmlns:c16="http://schemas.microsoft.com/office/drawing/2014/chart" uri="{C3380CC4-5D6E-409C-BE32-E72D297353CC}">
              <c16:uniqueId val="{00000001-910E-4931-8B89-F238043A5D96}"/>
            </c:ext>
          </c:extLst>
        </c:ser>
        <c:dLbls>
          <c:showLegendKey val="0"/>
          <c:showVal val="0"/>
          <c:showCatName val="0"/>
          <c:showSerName val="0"/>
          <c:showPercent val="0"/>
          <c:showBubbleSize val="0"/>
        </c:dLbls>
        <c:axId val="236836271"/>
        <c:axId val="236840015"/>
      </c:scatterChart>
      <c:valAx>
        <c:axId val="236836271"/>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lv-LV"/>
          </a:p>
        </c:txPr>
        <c:crossAx val="236840015"/>
        <c:crosses val="autoZero"/>
        <c:crossBetween val="midCat"/>
      </c:valAx>
      <c:valAx>
        <c:axId val="236840015"/>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236836271"/>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75000"/>
                </a:schemeClr>
              </a:solidFill>
              <a:latin typeface="+mn-lt"/>
              <a:ea typeface="+mn-ea"/>
              <a:cs typeface="+mn-cs"/>
            </a:defRPr>
          </a:pPr>
          <a:endParaRPr lang="lv-LV"/>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171041119860018E-2"/>
          <c:y val="0.15850297081035764"/>
          <c:w val="0.89702461105405307"/>
          <c:h val="0.71712861653128301"/>
        </c:manualLayout>
      </c:layout>
      <c:scatterChart>
        <c:scatterStyle val="lineMarker"/>
        <c:varyColors val="0"/>
        <c:ser>
          <c:idx val="0"/>
          <c:order val="0"/>
          <c:tx>
            <c:strRef>
              <c:f>Sheet1!$C$3</c:f>
              <c:strCache>
                <c:ptCount val="1"/>
                <c:pt idx="0">
                  <c:v>Under 15</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Sheet1!$B$4:$B$13</c:f>
              <c:numCache>
                <c:formatCode>General</c:formatCode>
                <c:ptCount val="10"/>
                <c:pt idx="0">
                  <c:v>1925</c:v>
                </c:pt>
                <c:pt idx="1">
                  <c:v>1930</c:v>
                </c:pt>
                <c:pt idx="2">
                  <c:v>1935</c:v>
                </c:pt>
                <c:pt idx="3">
                  <c:v>1959</c:v>
                </c:pt>
                <c:pt idx="4">
                  <c:v>1970</c:v>
                </c:pt>
                <c:pt idx="5">
                  <c:v>1979</c:v>
                </c:pt>
                <c:pt idx="6">
                  <c:v>1989</c:v>
                </c:pt>
                <c:pt idx="7">
                  <c:v>2000</c:v>
                </c:pt>
                <c:pt idx="8">
                  <c:v>2011</c:v>
                </c:pt>
                <c:pt idx="9">
                  <c:v>2020</c:v>
                </c:pt>
              </c:numCache>
            </c:numRef>
          </c:xVal>
          <c:yVal>
            <c:numRef>
              <c:f>Sheet1!$C$4:$C$13</c:f>
              <c:numCache>
                <c:formatCode>General</c:formatCode>
                <c:ptCount val="10"/>
                <c:pt idx="0">
                  <c:v>446914</c:v>
                </c:pt>
                <c:pt idx="1">
                  <c:v>438087</c:v>
                </c:pt>
                <c:pt idx="2">
                  <c:v>482551</c:v>
                </c:pt>
                <c:pt idx="3">
                  <c:v>459771</c:v>
                </c:pt>
                <c:pt idx="4">
                  <c:v>501938</c:v>
                </c:pt>
                <c:pt idx="5">
                  <c:v>509186</c:v>
                </c:pt>
                <c:pt idx="6">
                  <c:v>571763</c:v>
                </c:pt>
                <c:pt idx="7">
                  <c:v>430275</c:v>
                </c:pt>
                <c:pt idx="8">
                  <c:v>294543</c:v>
                </c:pt>
                <c:pt idx="9">
                  <c:v>305188</c:v>
                </c:pt>
              </c:numCache>
            </c:numRef>
          </c:yVal>
          <c:smooth val="0"/>
          <c:extLst>
            <c:ext xmlns:c16="http://schemas.microsoft.com/office/drawing/2014/chart" uri="{C3380CC4-5D6E-409C-BE32-E72D297353CC}">
              <c16:uniqueId val="{00000000-910E-4931-8B89-F238043A5D96}"/>
            </c:ext>
          </c:extLst>
        </c:ser>
        <c:ser>
          <c:idx val="1"/>
          <c:order val="1"/>
          <c:tx>
            <c:strRef>
              <c:f>Sheet1!$D$3</c:f>
              <c:strCache>
                <c:ptCount val="1"/>
                <c:pt idx="0">
                  <c:v>65 and over</c:v>
                </c:pt>
              </c:strCache>
            </c:strRef>
          </c:tx>
          <c:spPr>
            <a:ln w="22225" cap="rnd">
              <a:solidFill>
                <a:srgbClr val="FF0000"/>
              </a:solidFill>
            </a:ln>
            <a:effectLst>
              <a:glow rad="139700">
                <a:schemeClr val="accent2">
                  <a:satMod val="175000"/>
                  <a:alpha val="14000"/>
                </a:schemeClr>
              </a:glow>
            </a:effectLst>
          </c:spPr>
          <c:marker>
            <c:symbol val="circle"/>
            <c:size val="3"/>
            <c:spPr>
              <a:solidFill>
                <a:schemeClr val="accent2">
                  <a:lumMod val="60000"/>
                  <a:lumOff val="40000"/>
                </a:schemeClr>
              </a:solidFill>
              <a:ln>
                <a:solidFill>
                  <a:srgbClr val="FF0000"/>
                </a:solidFill>
              </a:ln>
              <a:effectLst>
                <a:glow rad="63500">
                  <a:schemeClr val="accent2">
                    <a:satMod val="175000"/>
                    <a:alpha val="25000"/>
                  </a:schemeClr>
                </a:glow>
              </a:effectLst>
            </c:spPr>
          </c:marker>
          <c:xVal>
            <c:numRef>
              <c:f>Sheet1!$B$4:$B$13</c:f>
              <c:numCache>
                <c:formatCode>General</c:formatCode>
                <c:ptCount val="10"/>
                <c:pt idx="0">
                  <c:v>1925</c:v>
                </c:pt>
                <c:pt idx="1">
                  <c:v>1930</c:v>
                </c:pt>
                <c:pt idx="2">
                  <c:v>1935</c:v>
                </c:pt>
                <c:pt idx="3">
                  <c:v>1959</c:v>
                </c:pt>
                <c:pt idx="4">
                  <c:v>1970</c:v>
                </c:pt>
                <c:pt idx="5">
                  <c:v>1979</c:v>
                </c:pt>
                <c:pt idx="6">
                  <c:v>1989</c:v>
                </c:pt>
                <c:pt idx="7">
                  <c:v>2000</c:v>
                </c:pt>
                <c:pt idx="8">
                  <c:v>2011</c:v>
                </c:pt>
                <c:pt idx="9">
                  <c:v>2020</c:v>
                </c:pt>
              </c:numCache>
            </c:numRef>
          </c:xVal>
          <c:yVal>
            <c:numRef>
              <c:f>Sheet1!$D$4:$D$13</c:f>
              <c:numCache>
                <c:formatCode>General</c:formatCode>
                <c:ptCount val="10"/>
                <c:pt idx="0">
                  <c:v>133724</c:v>
                </c:pt>
                <c:pt idx="1">
                  <c:v>166431</c:v>
                </c:pt>
                <c:pt idx="2">
                  <c:v>179055</c:v>
                </c:pt>
                <c:pt idx="3">
                  <c:v>219846</c:v>
                </c:pt>
                <c:pt idx="4">
                  <c:v>278751</c:v>
                </c:pt>
                <c:pt idx="5">
                  <c:v>326545</c:v>
                </c:pt>
                <c:pt idx="6">
                  <c:v>314756</c:v>
                </c:pt>
                <c:pt idx="7">
                  <c:v>351953</c:v>
                </c:pt>
                <c:pt idx="8">
                  <c:v>381140</c:v>
                </c:pt>
                <c:pt idx="9">
                  <c:v>391413</c:v>
                </c:pt>
              </c:numCache>
            </c:numRef>
          </c:yVal>
          <c:smooth val="0"/>
          <c:extLst>
            <c:ext xmlns:c16="http://schemas.microsoft.com/office/drawing/2014/chart" uri="{C3380CC4-5D6E-409C-BE32-E72D297353CC}">
              <c16:uniqueId val="{00000001-910E-4931-8B89-F238043A5D96}"/>
            </c:ext>
          </c:extLst>
        </c:ser>
        <c:dLbls>
          <c:showLegendKey val="0"/>
          <c:showVal val="0"/>
          <c:showCatName val="0"/>
          <c:showSerName val="0"/>
          <c:showPercent val="0"/>
          <c:showBubbleSize val="0"/>
        </c:dLbls>
        <c:axId val="236836271"/>
        <c:axId val="236840015"/>
      </c:scatterChart>
      <c:valAx>
        <c:axId val="236836271"/>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lv-LV"/>
          </a:p>
        </c:txPr>
        <c:crossAx val="236840015"/>
        <c:crosses val="autoZero"/>
        <c:crossBetween val="midCat"/>
      </c:valAx>
      <c:valAx>
        <c:axId val="236840015"/>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236836271"/>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75000"/>
                </a:schemeClr>
              </a:solidFill>
              <a:latin typeface="+mn-lt"/>
              <a:ea typeface="+mn-ea"/>
              <a:cs typeface="+mn-cs"/>
            </a:defRPr>
          </a:pPr>
          <a:endParaRPr lang="lv-LV"/>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LV_LT_2004_total!$K$27</c:f>
              <c:strCache>
                <c:ptCount val="1"/>
                <c:pt idx="0">
                  <c:v>Latvija</c:v>
                </c:pt>
              </c:strCache>
            </c:strRef>
          </c:tx>
          <c:spPr>
            <a:ln w="22225" cap="rnd">
              <a:solidFill>
                <a:srgbClr val="C00000"/>
              </a:solidFill>
            </a:ln>
            <a:effectLst>
              <a:glow rad="139700">
                <a:schemeClr val="accent1">
                  <a:satMod val="175000"/>
                  <a:alpha val="14000"/>
                </a:schemeClr>
              </a:glow>
            </a:effectLst>
          </c:spPr>
          <c:marker>
            <c:symbol val="none"/>
          </c:marker>
          <c:cat>
            <c:numRef>
              <c:f>LV_LT_2004_total!$J$28:$J$46</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LV_LT_2004_total!$K$28:$K$46</c:f>
              <c:numCache>
                <c:formatCode>0</c:formatCode>
                <c:ptCount val="19"/>
                <c:pt idx="0">
                  <c:v>43573.725232108794</c:v>
                </c:pt>
                <c:pt idx="1">
                  <c:v>47818.947716954761</c:v>
                </c:pt>
                <c:pt idx="2">
                  <c:v>53066.667047769763</c:v>
                </c:pt>
                <c:pt idx="3">
                  <c:v>57876.840256015195</c:v>
                </c:pt>
                <c:pt idx="4">
                  <c:v>55519.655435299806</c:v>
                </c:pt>
                <c:pt idx="5">
                  <c:v>47352.203883655944</c:v>
                </c:pt>
                <c:pt idx="6">
                  <c:v>45258.653365449281</c:v>
                </c:pt>
                <c:pt idx="7">
                  <c:v>47605.770507007051</c:v>
                </c:pt>
                <c:pt idx="8">
                  <c:v>49409.814040125784</c:v>
                </c:pt>
                <c:pt idx="9">
                  <c:v>50727.228025416</c:v>
                </c:pt>
                <c:pt idx="10">
                  <c:v>51717.039484552683</c:v>
                </c:pt>
                <c:pt idx="11">
                  <c:v>53142.527613040322</c:v>
                </c:pt>
                <c:pt idx="12">
                  <c:v>54164.812109996703</c:v>
                </c:pt>
                <c:pt idx="13">
                  <c:v>55916.890151718115</c:v>
                </c:pt>
                <c:pt idx="14">
                  <c:v>58130.175603314878</c:v>
                </c:pt>
                <c:pt idx="15">
                  <c:v>58440.976821885764</c:v>
                </c:pt>
                <c:pt idx="16">
                  <c:v>56420.687938114497</c:v>
                </c:pt>
                <c:pt idx="17">
                  <c:v>60268.684685074237</c:v>
                </c:pt>
                <c:pt idx="18">
                  <c:v>61885.819878740644</c:v>
                </c:pt>
              </c:numCache>
            </c:numRef>
          </c:val>
          <c:smooth val="0"/>
          <c:extLst>
            <c:ext xmlns:c16="http://schemas.microsoft.com/office/drawing/2014/chart" uri="{C3380CC4-5D6E-409C-BE32-E72D297353CC}">
              <c16:uniqueId val="{00000000-3085-4B69-AE1D-01E6EDF9E95A}"/>
            </c:ext>
          </c:extLst>
        </c:ser>
        <c:ser>
          <c:idx val="1"/>
          <c:order val="1"/>
          <c:tx>
            <c:strRef>
              <c:f>LV_LT_2004_total!$L$27</c:f>
              <c:strCache>
                <c:ptCount val="1"/>
                <c:pt idx="0">
                  <c:v>Lietuva</c:v>
                </c:pt>
              </c:strCache>
            </c:strRef>
          </c:tx>
          <c:spPr>
            <a:ln w="22225" cap="rnd">
              <a:solidFill>
                <a:srgbClr val="00B050"/>
              </a:solidFill>
            </a:ln>
            <a:effectLst>
              <a:glow rad="139700">
                <a:schemeClr val="accent2">
                  <a:satMod val="175000"/>
                  <a:alpha val="14000"/>
                </a:schemeClr>
              </a:glow>
            </a:effectLst>
          </c:spPr>
          <c:marker>
            <c:symbol val="none"/>
          </c:marker>
          <c:cat>
            <c:numRef>
              <c:f>LV_LT_2004_total!$J$28:$J$46</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LV_LT_2004_total!$L$28:$L$46</c:f>
              <c:numCache>
                <c:formatCode>0</c:formatCode>
                <c:ptCount val="19"/>
                <c:pt idx="0">
                  <c:v>65788.035450958225</c:v>
                </c:pt>
                <c:pt idx="1">
                  <c:v>71101.052707203198</c:v>
                </c:pt>
                <c:pt idx="2">
                  <c:v>76076.86615740454</c:v>
                </c:pt>
                <c:pt idx="3">
                  <c:v>84478.025692631112</c:v>
                </c:pt>
                <c:pt idx="4">
                  <c:v>86580.427011378837</c:v>
                </c:pt>
                <c:pt idx="5">
                  <c:v>73902.670612515678</c:v>
                </c:pt>
                <c:pt idx="6">
                  <c:v>75689.941307350076</c:v>
                </c:pt>
                <c:pt idx="7">
                  <c:v>79758.883758783122</c:v>
                </c:pt>
                <c:pt idx="8">
                  <c:v>82589.518309587496</c:v>
                </c:pt>
                <c:pt idx="9">
                  <c:v>85441.553014671357</c:v>
                </c:pt>
                <c:pt idx="10">
                  <c:v>88339.76051041203</c:v>
                </c:pt>
                <c:pt idx="11">
                  <c:v>90075.072801091083</c:v>
                </c:pt>
                <c:pt idx="12">
                  <c:v>92250.682802779542</c:v>
                </c:pt>
                <c:pt idx="13">
                  <c:v>96150.751571092493</c:v>
                </c:pt>
                <c:pt idx="14">
                  <c:v>99566.518681323156</c:v>
                </c:pt>
                <c:pt idx="15">
                  <c:v>103940.73418235272</c:v>
                </c:pt>
                <c:pt idx="16">
                  <c:v>103883.84588504129</c:v>
                </c:pt>
                <c:pt idx="17">
                  <c:v>110240.62775284961</c:v>
                </c:pt>
                <c:pt idx="18">
                  <c:v>112114.55410045077</c:v>
                </c:pt>
              </c:numCache>
            </c:numRef>
          </c:val>
          <c:smooth val="0"/>
          <c:extLst>
            <c:ext xmlns:c16="http://schemas.microsoft.com/office/drawing/2014/chart" uri="{C3380CC4-5D6E-409C-BE32-E72D297353CC}">
              <c16:uniqueId val="{00000001-3085-4B69-AE1D-01E6EDF9E95A}"/>
            </c:ext>
          </c:extLst>
        </c:ser>
        <c:dLbls>
          <c:showLegendKey val="0"/>
          <c:showVal val="0"/>
          <c:showCatName val="0"/>
          <c:showSerName val="0"/>
          <c:showPercent val="0"/>
          <c:showBubbleSize val="0"/>
        </c:dLbls>
        <c:smooth val="0"/>
        <c:axId val="189122239"/>
        <c:axId val="189110591"/>
      </c:lineChart>
      <c:catAx>
        <c:axId val="189122239"/>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err="1" smtClean="0"/>
                  <a:t>Gadi</a:t>
                </a:r>
                <a:endParaRPr lang="lv-LV"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189110591"/>
        <c:crosses val="autoZero"/>
        <c:auto val="1"/>
        <c:lblAlgn val="ctr"/>
        <c:lblOffset val="100"/>
        <c:noMultiLvlLbl val="0"/>
      </c:catAx>
      <c:valAx>
        <c:axId val="189110591"/>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err="1" smtClean="0"/>
                  <a:t>Miljoni</a:t>
                </a:r>
                <a:r>
                  <a:rPr lang="en-US" dirty="0" smtClean="0"/>
                  <a:t> $2017</a:t>
                </a:r>
                <a:endParaRPr lang="lv-LV" dirty="0"/>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lv-LV"/>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lv-LV"/>
          </a:p>
        </c:txPr>
        <c:crossAx val="189122239"/>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75000"/>
                </a:schemeClr>
              </a:solidFill>
              <a:latin typeface="+mn-lt"/>
              <a:ea typeface="+mn-ea"/>
              <a:cs typeface="+mn-cs"/>
            </a:defRPr>
          </a:pPr>
          <a:endParaRPr lang="lv-LV"/>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80771588-A848-445E-815F-2E8656F6C1D3}" type="datetimeFigureOut">
              <a:rPr lang="lv-LV" smtClean="0"/>
              <a:t>27.08.2025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190096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0771588-A848-445E-815F-2E8656F6C1D3}" type="datetimeFigureOut">
              <a:rPr lang="lv-LV" smtClean="0"/>
              <a:t>27.08.2025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346289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0771588-A848-445E-815F-2E8656F6C1D3}" type="datetimeFigureOut">
              <a:rPr lang="lv-LV" smtClean="0"/>
              <a:t>27.08.2025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55245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0771588-A848-445E-815F-2E8656F6C1D3}" type="datetimeFigureOut">
              <a:rPr lang="lv-LV" smtClean="0"/>
              <a:t>27.08.2025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249192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771588-A848-445E-815F-2E8656F6C1D3}" type="datetimeFigureOut">
              <a:rPr lang="lv-LV" smtClean="0"/>
              <a:t>27.08.2025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412224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80771588-A848-445E-815F-2E8656F6C1D3}" type="datetimeFigureOut">
              <a:rPr lang="lv-LV" smtClean="0"/>
              <a:t>27.08.2025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155267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80771588-A848-445E-815F-2E8656F6C1D3}" type="datetimeFigureOut">
              <a:rPr lang="lv-LV" smtClean="0"/>
              <a:t>27.08.2025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295936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80771588-A848-445E-815F-2E8656F6C1D3}" type="datetimeFigureOut">
              <a:rPr lang="lv-LV" smtClean="0"/>
              <a:t>27.08.2025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318421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71588-A848-445E-815F-2E8656F6C1D3}" type="datetimeFigureOut">
              <a:rPr lang="lv-LV" smtClean="0"/>
              <a:t>27.08.2025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278420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771588-A848-445E-815F-2E8656F6C1D3}" type="datetimeFigureOut">
              <a:rPr lang="lv-LV" smtClean="0"/>
              <a:t>27.08.2025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94795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771588-A848-445E-815F-2E8656F6C1D3}" type="datetimeFigureOut">
              <a:rPr lang="lv-LV" smtClean="0"/>
              <a:t>27.08.2025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191DD2-A1A8-46AD-B90B-F3D4B7864CDC}" type="slidenum">
              <a:rPr lang="lv-LV" smtClean="0"/>
              <a:t>‹#›</a:t>
            </a:fld>
            <a:endParaRPr lang="lv-LV"/>
          </a:p>
        </p:txBody>
      </p:sp>
    </p:spTree>
    <p:extLst>
      <p:ext uri="{BB962C8B-B14F-4D97-AF65-F5344CB8AC3E}">
        <p14:creationId xmlns:p14="http://schemas.microsoft.com/office/powerpoint/2010/main" val="3927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71588-A848-445E-815F-2E8656F6C1D3}" type="datetimeFigureOut">
              <a:rPr lang="lv-LV" smtClean="0"/>
              <a:t>27.08.2025</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91DD2-A1A8-46AD-B90B-F3D4B7864CDC}" type="slidenum">
              <a:rPr lang="lv-LV" smtClean="0"/>
              <a:t>‹#›</a:t>
            </a:fld>
            <a:endParaRPr lang="lv-LV"/>
          </a:p>
        </p:txBody>
      </p:sp>
    </p:spTree>
    <p:extLst>
      <p:ext uri="{BB962C8B-B14F-4D97-AF65-F5344CB8AC3E}">
        <p14:creationId xmlns:p14="http://schemas.microsoft.com/office/powerpoint/2010/main" val="229435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3703" y="2106431"/>
            <a:ext cx="7733211" cy="2387600"/>
          </a:xfrm>
        </p:spPr>
        <p:txBody>
          <a:bodyPr>
            <a:normAutofit fontScale="90000"/>
          </a:bodyPr>
          <a:lstStyle/>
          <a:p>
            <a:r>
              <a:rPr lang="lv-LV" b="1" dirty="0" smtClean="0">
                <a:solidFill>
                  <a:srgbClr val="7030A0"/>
                </a:solidFill>
              </a:rPr>
              <a:t>NO 1. SAEIMAS LĪDZ NĀKOTNES DEMOKRĀTIJAI: 100 GADU PIEREDZE UN NĀKOTNES IZAICINĀJUMI</a:t>
            </a:r>
            <a:endParaRPr lang="lv-LV" b="1" dirty="0">
              <a:solidFill>
                <a:srgbClr val="7030A0"/>
              </a:solidFill>
            </a:endParaRPr>
          </a:p>
        </p:txBody>
      </p:sp>
      <p:sp>
        <p:nvSpPr>
          <p:cNvPr id="3" name="Subtitle 2"/>
          <p:cNvSpPr>
            <a:spLocks noGrp="1"/>
          </p:cNvSpPr>
          <p:nvPr>
            <p:ph type="subTitle" idx="1"/>
          </p:nvPr>
        </p:nvSpPr>
        <p:spPr>
          <a:xfrm>
            <a:off x="862149" y="4873490"/>
            <a:ext cx="4624251" cy="1655762"/>
          </a:xfrm>
        </p:spPr>
        <p:txBody>
          <a:bodyPr/>
          <a:lstStyle/>
          <a:p>
            <a:r>
              <a:rPr lang="en-US" dirty="0" smtClean="0"/>
              <a:t>Gatis </a:t>
            </a:r>
            <a:r>
              <a:rPr lang="en-US" dirty="0" err="1" smtClean="0"/>
              <a:t>Krūmiņš</a:t>
            </a:r>
            <a:endParaRPr lang="en-US" dirty="0" smtClean="0"/>
          </a:p>
          <a:p>
            <a:r>
              <a:rPr lang="en-US" dirty="0" err="1" smtClean="0"/>
              <a:t>Latvijas</a:t>
            </a:r>
            <a:r>
              <a:rPr lang="en-US" dirty="0" smtClean="0"/>
              <a:t> </a:t>
            </a:r>
            <a:r>
              <a:rPr lang="en-US" dirty="0" err="1" smtClean="0"/>
              <a:t>Ekonomistu</a:t>
            </a:r>
            <a:r>
              <a:rPr lang="en-US" dirty="0" smtClean="0"/>
              <a:t> </a:t>
            </a:r>
            <a:r>
              <a:rPr lang="en-US" dirty="0" err="1" smtClean="0"/>
              <a:t>apvienības</a:t>
            </a:r>
            <a:r>
              <a:rPr lang="en-US" dirty="0" smtClean="0"/>
              <a:t> 2025. </a:t>
            </a:r>
            <a:r>
              <a:rPr lang="en-US" dirty="0" err="1" smtClean="0"/>
              <a:t>gada</a:t>
            </a:r>
            <a:r>
              <a:rPr lang="en-US" dirty="0" smtClean="0"/>
              <a:t> 29. </a:t>
            </a:r>
            <a:r>
              <a:rPr lang="en-US" dirty="0" err="1" smtClean="0"/>
              <a:t>augusta</a:t>
            </a:r>
            <a:r>
              <a:rPr lang="en-US" dirty="0" smtClean="0"/>
              <a:t> </a:t>
            </a:r>
            <a:r>
              <a:rPr lang="en-US" dirty="0" err="1" smtClean="0"/>
              <a:t>konference</a:t>
            </a:r>
            <a:endParaRPr lang="lv-LV" dirty="0"/>
          </a:p>
        </p:txBody>
      </p:sp>
      <p:pic>
        <p:nvPicPr>
          <p:cNvPr id="4" name="Picture 6" descr="http://www.lu.lv/fileadmin/user_upload/lu_portal/zinas/kencis.jpg"/>
          <p:cNvPicPr>
            <a:picLocks noChangeAspect="1" noChangeArrowheads="1"/>
          </p:cNvPicPr>
          <p:nvPr/>
        </p:nvPicPr>
        <p:blipFill>
          <a:blip r:embed="rId2">
            <a:extLst>
              <a:ext uri="{28A0092B-C50C-407E-A947-70E740481C1C}">
                <a14:useLocalDpi xmlns:a14="http://schemas.microsoft.com/office/drawing/2010/main" val="0"/>
              </a:ext>
            </a:extLst>
          </a:blip>
          <a:srcRect l="4926" t="2853" r="9781" b="72"/>
          <a:stretch>
            <a:fillRect/>
          </a:stretch>
        </p:blipFill>
        <p:spPr bwMode="auto">
          <a:xfrm>
            <a:off x="8847909" y="44624"/>
            <a:ext cx="3361374" cy="528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0629" y="4494031"/>
            <a:ext cx="2015490" cy="20154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119" y="4727622"/>
            <a:ext cx="1984510" cy="198451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0115" t="9677" r="26367" b="12483"/>
          <a:stretch/>
        </p:blipFill>
        <p:spPr>
          <a:xfrm>
            <a:off x="10607040" y="5114546"/>
            <a:ext cx="1480457" cy="1611085"/>
          </a:xfrm>
          <a:prstGeom prst="rect">
            <a:avLst/>
          </a:prstGeom>
        </p:spPr>
      </p:pic>
    </p:spTree>
    <p:extLst>
      <p:ext uri="{BB962C8B-B14F-4D97-AF65-F5344CB8AC3E}">
        <p14:creationId xmlns:p14="http://schemas.microsoft.com/office/powerpoint/2010/main" val="28820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2004" t="43760" r="31337" b="11446"/>
          <a:stretch/>
        </p:blipFill>
        <p:spPr>
          <a:xfrm>
            <a:off x="56147" y="0"/>
            <a:ext cx="9291055" cy="5574632"/>
          </a:xfrm>
          <a:prstGeom prst="rect">
            <a:avLst/>
          </a:prstGeom>
        </p:spPr>
      </p:pic>
      <p:sp>
        <p:nvSpPr>
          <p:cNvPr id="2" name="Title 1"/>
          <p:cNvSpPr>
            <a:spLocks noGrp="1"/>
          </p:cNvSpPr>
          <p:nvPr>
            <p:ph type="title"/>
          </p:nvPr>
        </p:nvSpPr>
        <p:spPr>
          <a:xfrm>
            <a:off x="0" y="5532437"/>
            <a:ext cx="6288505" cy="1325563"/>
          </a:xfrm>
        </p:spPr>
        <p:txBody>
          <a:bodyPr/>
          <a:lstStyle/>
          <a:p>
            <a:endParaRPr lang="lv-LV" b="1" dirty="0">
              <a:solidFill>
                <a:srgbClr val="7030A0"/>
              </a:solidFill>
            </a:endParaRPr>
          </a:p>
        </p:txBody>
      </p:sp>
      <p:pic>
        <p:nvPicPr>
          <p:cNvPr id="5" name="Picture 4"/>
          <p:cNvPicPr>
            <a:picLocks noChangeAspect="1"/>
          </p:cNvPicPr>
          <p:nvPr/>
        </p:nvPicPr>
        <p:blipFill rotWithShape="1">
          <a:blip r:embed="rId3"/>
          <a:srcRect l="46968" t="11785" r="5794" b="24106"/>
          <a:stretch/>
        </p:blipFill>
        <p:spPr>
          <a:xfrm>
            <a:off x="5922545" y="1540043"/>
            <a:ext cx="6269456" cy="5317958"/>
          </a:xfrm>
          <a:prstGeom prst="rect">
            <a:avLst/>
          </a:prstGeom>
        </p:spPr>
      </p:pic>
      <p:sp>
        <p:nvSpPr>
          <p:cNvPr id="3" name="Oval 2"/>
          <p:cNvSpPr/>
          <p:nvPr/>
        </p:nvSpPr>
        <p:spPr>
          <a:xfrm>
            <a:off x="505327" y="794084"/>
            <a:ext cx="11125200" cy="473835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dirty="0" smtClean="0"/>
              <a:t>Somijas valsts </a:t>
            </a:r>
            <a:r>
              <a:rPr lang="lv-LV" sz="2400" dirty="0" err="1" smtClean="0"/>
              <a:t>iestād</a:t>
            </a:r>
            <a:r>
              <a:rPr lang="en-US" sz="2400" dirty="0" smtClean="0"/>
              <a:t>ē</a:t>
            </a:r>
            <a:r>
              <a:rPr lang="lv-LV" sz="2400" dirty="0" smtClean="0"/>
              <a:t>s nav ne mazākās jausmas no tā birokrātisma, kas valda pie mums. </a:t>
            </a:r>
            <a:r>
              <a:rPr lang="en-US" sz="2400" dirty="0" smtClean="0"/>
              <a:t>Š</a:t>
            </a:r>
            <a:r>
              <a:rPr lang="lv-LV" sz="2400" dirty="0" smtClean="0"/>
              <a:t>e viss dibināts uz personīgu uzticību, še tic cilvēkam, bet ne tikai papīram (aktam ar daudz parakstiem), kā pie mums. Viss tas liecina, ka Somijā mežu darbinieki visus savus spēkus pieliek ražīgam darbam, bet ne bezgalīgai savstarpējai kontrolei un tīru papīru aprakstīšanai. Ar</a:t>
            </a:r>
            <a:r>
              <a:rPr lang="en-US" sz="2400" dirty="0" smtClean="0"/>
              <a:t>ī</a:t>
            </a:r>
            <a:r>
              <a:rPr lang="lv-LV" sz="2400" dirty="0" smtClean="0"/>
              <a:t> valsts kontrole mežsaimniecībā tieši neiejaucās. Viņa nenodarbojās ar</a:t>
            </a:r>
            <a:r>
              <a:rPr lang="en-US" sz="2400" dirty="0" smtClean="0"/>
              <a:t>ī</a:t>
            </a:r>
            <a:r>
              <a:rPr lang="lv-LV" sz="2400" dirty="0" smtClean="0"/>
              <a:t> ar sīku rēķinu pārbaudi.</a:t>
            </a:r>
            <a:endParaRPr lang="lv-LV" sz="2400" dirty="0"/>
          </a:p>
        </p:txBody>
      </p:sp>
    </p:spTree>
    <p:extLst>
      <p:ext uri="{BB962C8B-B14F-4D97-AF65-F5344CB8AC3E}">
        <p14:creationId xmlns:p14="http://schemas.microsoft.com/office/powerpoint/2010/main" val="3335424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2004" t="43760" r="31337" b="11446"/>
          <a:stretch/>
        </p:blipFill>
        <p:spPr>
          <a:xfrm>
            <a:off x="56147" y="0"/>
            <a:ext cx="9291055" cy="5574632"/>
          </a:xfrm>
          <a:prstGeom prst="rect">
            <a:avLst/>
          </a:prstGeom>
        </p:spPr>
      </p:pic>
      <p:sp>
        <p:nvSpPr>
          <p:cNvPr id="2" name="Title 1"/>
          <p:cNvSpPr>
            <a:spLocks noGrp="1"/>
          </p:cNvSpPr>
          <p:nvPr>
            <p:ph type="title"/>
          </p:nvPr>
        </p:nvSpPr>
        <p:spPr>
          <a:xfrm>
            <a:off x="0" y="5532437"/>
            <a:ext cx="6288505" cy="1325563"/>
          </a:xfrm>
        </p:spPr>
        <p:txBody>
          <a:bodyPr/>
          <a:lstStyle/>
          <a:p>
            <a:r>
              <a:rPr lang="en-US" b="1" dirty="0" smtClean="0">
                <a:solidFill>
                  <a:srgbClr val="7030A0"/>
                </a:solidFill>
              </a:rPr>
              <a:t>1927.gada 1.septembris,</a:t>
            </a:r>
            <a:br>
              <a:rPr lang="en-US" b="1" dirty="0" smtClean="0">
                <a:solidFill>
                  <a:srgbClr val="7030A0"/>
                </a:solidFill>
              </a:rPr>
            </a:br>
            <a:r>
              <a:rPr lang="en-US" b="1" i="1" dirty="0" smtClean="0">
                <a:solidFill>
                  <a:srgbClr val="7030A0"/>
                </a:solidFill>
              </a:rPr>
              <a:t>“</a:t>
            </a:r>
            <a:r>
              <a:rPr lang="en-US" b="1" i="1" dirty="0" err="1" smtClean="0">
                <a:solidFill>
                  <a:srgbClr val="7030A0"/>
                </a:solidFill>
              </a:rPr>
              <a:t>Meža</a:t>
            </a:r>
            <a:r>
              <a:rPr lang="en-US" b="1" i="1" dirty="0" smtClean="0">
                <a:solidFill>
                  <a:srgbClr val="7030A0"/>
                </a:solidFill>
              </a:rPr>
              <a:t> </a:t>
            </a:r>
            <a:r>
              <a:rPr lang="en-US" b="1" i="1" dirty="0" err="1" smtClean="0">
                <a:solidFill>
                  <a:srgbClr val="7030A0"/>
                </a:solidFill>
              </a:rPr>
              <a:t>Dzīve</a:t>
            </a:r>
            <a:r>
              <a:rPr lang="en-US" b="1" i="1" dirty="0" smtClean="0">
                <a:solidFill>
                  <a:srgbClr val="7030A0"/>
                </a:solidFill>
              </a:rPr>
              <a:t>”</a:t>
            </a:r>
            <a:endParaRPr lang="lv-LV" b="1" i="1" dirty="0">
              <a:solidFill>
                <a:srgbClr val="7030A0"/>
              </a:solidFill>
            </a:endParaRPr>
          </a:p>
        </p:txBody>
      </p:sp>
      <p:pic>
        <p:nvPicPr>
          <p:cNvPr id="5" name="Picture 4"/>
          <p:cNvPicPr>
            <a:picLocks noChangeAspect="1"/>
          </p:cNvPicPr>
          <p:nvPr/>
        </p:nvPicPr>
        <p:blipFill rotWithShape="1">
          <a:blip r:embed="rId3"/>
          <a:srcRect l="46968" t="11785" r="5794" b="24106"/>
          <a:stretch/>
        </p:blipFill>
        <p:spPr>
          <a:xfrm>
            <a:off x="5922545" y="1540043"/>
            <a:ext cx="6269456" cy="5317958"/>
          </a:xfrm>
          <a:prstGeom prst="rect">
            <a:avLst/>
          </a:prstGeom>
        </p:spPr>
      </p:pic>
      <p:sp>
        <p:nvSpPr>
          <p:cNvPr id="3" name="Oval 2"/>
          <p:cNvSpPr/>
          <p:nvPr/>
        </p:nvSpPr>
        <p:spPr>
          <a:xfrm>
            <a:off x="505327" y="794084"/>
            <a:ext cx="11125200" cy="473835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dirty="0" smtClean="0"/>
              <a:t>Somijas valsts </a:t>
            </a:r>
            <a:r>
              <a:rPr lang="lv-LV" sz="2400" dirty="0" err="1" smtClean="0"/>
              <a:t>iestād</a:t>
            </a:r>
            <a:r>
              <a:rPr lang="en-US" sz="2400" dirty="0" smtClean="0"/>
              <a:t>ē</a:t>
            </a:r>
            <a:r>
              <a:rPr lang="lv-LV" sz="2400" dirty="0" smtClean="0"/>
              <a:t>s nav ne mazākās jausmas no tā birokrātisma, kas valda pie mums. </a:t>
            </a:r>
            <a:r>
              <a:rPr lang="en-US" sz="2400" dirty="0" smtClean="0"/>
              <a:t>Š</a:t>
            </a:r>
            <a:r>
              <a:rPr lang="lv-LV" sz="2400" dirty="0" smtClean="0"/>
              <a:t>e viss dibināts uz personīgu uzticību, še tic cilvēkam, bet ne tikai papīram (aktam ar daudz parakstiem), kā pie mums. Viss tas liecina, ka Somijā mežu darbinieki visus savus spēkus pieliek ražīgam darbam, bet ne bezgalīgai savstarpējai kontrolei un tīru papīru aprakstīšanai. Ar</a:t>
            </a:r>
            <a:r>
              <a:rPr lang="en-US" sz="2400" dirty="0" smtClean="0"/>
              <a:t>ī</a:t>
            </a:r>
            <a:r>
              <a:rPr lang="lv-LV" sz="2400" dirty="0" smtClean="0"/>
              <a:t> valsts kontrole mežsaimniecībā tieši neiejaucās. Viņa nenodarbojās ar</a:t>
            </a:r>
            <a:r>
              <a:rPr lang="en-US" sz="2400" dirty="0" smtClean="0"/>
              <a:t>ī</a:t>
            </a:r>
            <a:r>
              <a:rPr lang="lv-LV" sz="2400" dirty="0" smtClean="0"/>
              <a:t> ar sīku rēķinu pārbaudi.</a:t>
            </a:r>
            <a:endParaRPr lang="lv-LV" sz="2400" dirty="0"/>
          </a:p>
        </p:txBody>
      </p:sp>
    </p:spTree>
    <p:extLst>
      <p:ext uri="{BB962C8B-B14F-4D97-AF65-F5344CB8AC3E}">
        <p14:creationId xmlns:p14="http://schemas.microsoft.com/office/powerpoint/2010/main" val="1002489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Content Placeholder 2"/>
          <p:cNvSpPr>
            <a:spLocks noGrp="1"/>
          </p:cNvSpPr>
          <p:nvPr>
            <p:ph idx="1"/>
          </p:nvPr>
        </p:nvSpPr>
        <p:spPr/>
        <p:txBody>
          <a:bodyPr/>
          <a:lstStyle/>
          <a:p>
            <a:endParaRPr lang="lv-LV"/>
          </a:p>
        </p:txBody>
      </p:sp>
      <p:sp>
        <p:nvSpPr>
          <p:cNvPr id="4" name="Oval 3"/>
          <p:cNvSpPr/>
          <p:nvPr/>
        </p:nvSpPr>
        <p:spPr>
          <a:xfrm>
            <a:off x="505327" y="794084"/>
            <a:ext cx="11125200" cy="473835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Visā</a:t>
            </a:r>
            <a:r>
              <a:rPr lang="en-US" sz="2400" dirty="0" smtClean="0"/>
              <a:t> </a:t>
            </a:r>
            <a:r>
              <a:rPr lang="en-US" sz="2400" dirty="0" err="1" smtClean="0"/>
              <a:t>mūsu</a:t>
            </a:r>
            <a:r>
              <a:rPr lang="en-US" sz="2400" dirty="0" smtClean="0"/>
              <a:t> </a:t>
            </a:r>
            <a:r>
              <a:rPr lang="en-US" sz="2400" dirty="0" err="1" smtClean="0"/>
              <a:t>valsts</a:t>
            </a:r>
            <a:r>
              <a:rPr lang="en-US" sz="2400" dirty="0" smtClean="0"/>
              <a:t> un </a:t>
            </a:r>
            <a:r>
              <a:rPr lang="en-US" sz="2400" dirty="0" err="1" smtClean="0"/>
              <a:t>sabiedriskā</a:t>
            </a:r>
            <a:r>
              <a:rPr lang="en-US" sz="2400" dirty="0" smtClean="0"/>
              <a:t> </a:t>
            </a:r>
            <a:r>
              <a:rPr lang="en-US" sz="2400" dirty="0" err="1" smtClean="0"/>
              <a:t>dzīvē</a:t>
            </a:r>
            <a:r>
              <a:rPr lang="en-US" sz="2400" dirty="0" smtClean="0"/>
              <a:t> </a:t>
            </a:r>
            <a:r>
              <a:rPr lang="en-US" sz="2400" dirty="0" err="1" smtClean="0"/>
              <a:t>vēl</a:t>
            </a:r>
            <a:r>
              <a:rPr lang="en-US" sz="2400" dirty="0" smtClean="0"/>
              <a:t> </a:t>
            </a:r>
            <a:r>
              <a:rPr lang="en-US" sz="2400" dirty="0" err="1" smtClean="0"/>
              <a:t>ir</a:t>
            </a:r>
            <a:r>
              <a:rPr lang="en-US" sz="2400" dirty="0" smtClean="0"/>
              <a:t> </a:t>
            </a:r>
            <a:r>
              <a:rPr lang="en-US" sz="2400" dirty="0" err="1" smtClean="0"/>
              <a:t>daudz</a:t>
            </a:r>
            <a:r>
              <a:rPr lang="en-US" sz="2400" dirty="0" smtClean="0"/>
              <a:t> </a:t>
            </a:r>
            <a:r>
              <a:rPr lang="en-US" sz="2400" dirty="0" err="1" smtClean="0"/>
              <a:t>kā</a:t>
            </a:r>
            <a:r>
              <a:rPr lang="en-US" sz="2400" dirty="0" smtClean="0"/>
              <a:t> </a:t>
            </a:r>
            <a:r>
              <a:rPr lang="en-US" sz="2400" dirty="0" err="1" smtClean="0"/>
              <a:t>pāri</a:t>
            </a:r>
            <a:r>
              <a:rPr lang="en-US" sz="2400" dirty="0" smtClean="0"/>
              <a:t> </a:t>
            </a:r>
            <a:r>
              <a:rPr lang="en-US" sz="2400" dirty="0" err="1" smtClean="0"/>
              <a:t>palicis</a:t>
            </a:r>
            <a:r>
              <a:rPr lang="en-US" sz="2400" dirty="0" smtClean="0"/>
              <a:t> no </a:t>
            </a:r>
            <a:r>
              <a:rPr lang="en-US" sz="2400" dirty="0" err="1" smtClean="0"/>
              <a:t>vecās</a:t>
            </a:r>
            <a:r>
              <a:rPr lang="en-US" sz="2400" dirty="0" smtClean="0"/>
              <a:t> </a:t>
            </a:r>
            <a:r>
              <a:rPr lang="en-US" sz="2400" dirty="0" err="1" smtClean="0"/>
              <a:t>Krievijas</a:t>
            </a:r>
            <a:r>
              <a:rPr lang="en-US" sz="2400" dirty="0" smtClean="0"/>
              <a:t>. </a:t>
            </a:r>
            <a:r>
              <a:rPr lang="en-US" sz="2400" dirty="0" err="1" smtClean="0"/>
              <a:t>Šo</a:t>
            </a:r>
            <a:r>
              <a:rPr lang="en-US" sz="2400" dirty="0" smtClean="0"/>
              <a:t> </a:t>
            </a:r>
            <a:r>
              <a:rPr lang="en-US" sz="2400" dirty="0" err="1" smtClean="0"/>
              <a:t>mantojumu</a:t>
            </a:r>
            <a:r>
              <a:rPr lang="en-US" sz="2400" dirty="0" smtClean="0"/>
              <a:t> </a:t>
            </a:r>
            <a:r>
              <a:rPr lang="en-US" sz="2400" dirty="0" err="1" smtClean="0"/>
              <a:t>mēs</a:t>
            </a:r>
            <a:r>
              <a:rPr lang="en-US" sz="2400" dirty="0" smtClean="0"/>
              <a:t> </a:t>
            </a:r>
            <a:r>
              <a:rPr lang="en-US" sz="2400" dirty="0" err="1" smtClean="0"/>
              <a:t>esam</a:t>
            </a:r>
            <a:r>
              <a:rPr lang="en-US" sz="2400" dirty="0" smtClean="0"/>
              <a:t> </a:t>
            </a:r>
            <a:r>
              <a:rPr lang="en-US" sz="2400" dirty="0" err="1" smtClean="0"/>
              <a:t>līdzpaņēmuši</a:t>
            </a:r>
            <a:r>
              <a:rPr lang="en-US" sz="2400" dirty="0" smtClean="0"/>
              <a:t> </a:t>
            </a:r>
            <a:r>
              <a:rPr lang="en-US" sz="2400" dirty="0" err="1" smtClean="0"/>
              <a:t>kā</a:t>
            </a:r>
            <a:r>
              <a:rPr lang="en-US" sz="2400" dirty="0" smtClean="0"/>
              <a:t> </a:t>
            </a:r>
            <a:r>
              <a:rPr lang="en-US" sz="2400" dirty="0" err="1" smtClean="0"/>
              <a:t>dabīgu</a:t>
            </a:r>
            <a:r>
              <a:rPr lang="en-US" sz="2400" dirty="0" smtClean="0"/>
              <a:t> </a:t>
            </a:r>
            <a:r>
              <a:rPr lang="en-US" sz="2400" dirty="0" err="1" smtClean="0"/>
              <a:t>sastāvdaļu</a:t>
            </a:r>
            <a:r>
              <a:rPr lang="en-US" sz="2400" dirty="0" smtClean="0"/>
              <a:t> no visa </a:t>
            </a:r>
            <a:r>
              <a:rPr lang="en-US" sz="2400" dirty="0" err="1" smtClean="0"/>
              <a:t>tā</a:t>
            </a:r>
            <a:r>
              <a:rPr lang="en-US" sz="2400" dirty="0" smtClean="0"/>
              <a:t>, </a:t>
            </a:r>
            <a:r>
              <a:rPr lang="en-US" sz="2400" dirty="0" err="1" smtClean="0"/>
              <a:t>ko</a:t>
            </a:r>
            <a:r>
              <a:rPr lang="en-US" sz="2400" dirty="0" smtClean="0"/>
              <a:t> </a:t>
            </a:r>
            <a:r>
              <a:rPr lang="en-US" sz="2400" dirty="0" err="1" smtClean="0"/>
              <a:t>Krievija</a:t>
            </a:r>
            <a:r>
              <a:rPr lang="en-US" sz="2400" dirty="0" smtClean="0"/>
              <a:t> mums </a:t>
            </a:r>
            <a:r>
              <a:rPr lang="en-US" sz="2400" dirty="0" err="1" smtClean="0"/>
              <a:t>devusi</a:t>
            </a:r>
            <a:r>
              <a:rPr lang="en-US" sz="2400" dirty="0" smtClean="0"/>
              <a:t> </a:t>
            </a:r>
            <a:r>
              <a:rPr lang="en-US" sz="2400" dirty="0" err="1" smtClean="0"/>
              <a:t>audzināšanā</a:t>
            </a:r>
            <a:r>
              <a:rPr lang="en-US" sz="2400" dirty="0" smtClean="0"/>
              <a:t> un visa </a:t>
            </a:r>
            <a:r>
              <a:rPr lang="en-US" sz="2400" dirty="0" err="1" smtClean="0"/>
              <a:t>mūsu</a:t>
            </a:r>
            <a:r>
              <a:rPr lang="en-US" sz="2400" dirty="0" smtClean="0"/>
              <a:t> </a:t>
            </a:r>
            <a:r>
              <a:rPr lang="en-US" sz="2400" dirty="0" err="1" smtClean="0"/>
              <a:t>politikā</a:t>
            </a:r>
            <a:r>
              <a:rPr lang="en-US" sz="2400" dirty="0" smtClean="0"/>
              <a:t> un </a:t>
            </a:r>
            <a:r>
              <a:rPr lang="en-US" sz="2400" dirty="0" err="1" smtClean="0"/>
              <a:t>sociālā</a:t>
            </a:r>
            <a:r>
              <a:rPr lang="en-US" sz="2400" dirty="0" smtClean="0"/>
              <a:t> </a:t>
            </a:r>
            <a:r>
              <a:rPr lang="en-US" sz="2400" dirty="0" err="1" smtClean="0"/>
              <a:t>dzīvē</a:t>
            </a:r>
            <a:r>
              <a:rPr lang="en-US" sz="2400" dirty="0" smtClean="0"/>
              <a:t>. </a:t>
            </a:r>
            <a:r>
              <a:rPr lang="en-US" sz="2400" dirty="0" err="1" smtClean="0"/>
              <a:t>Liela</a:t>
            </a:r>
            <a:r>
              <a:rPr lang="en-US" sz="2400" dirty="0" smtClean="0"/>
              <a:t> </a:t>
            </a:r>
            <a:r>
              <a:rPr lang="en-US" sz="2400" dirty="0" err="1" smtClean="0"/>
              <a:t>daļa</a:t>
            </a:r>
            <a:r>
              <a:rPr lang="en-US" sz="2400" dirty="0" smtClean="0"/>
              <a:t> no </a:t>
            </a:r>
            <a:r>
              <a:rPr lang="en-US" sz="2400" dirty="0" err="1" smtClean="0"/>
              <a:t>tiem</a:t>
            </a:r>
            <a:r>
              <a:rPr lang="en-US" sz="2400" dirty="0" smtClean="0"/>
              <a:t> </a:t>
            </a:r>
            <a:r>
              <a:rPr lang="en-US" sz="2400" dirty="0" err="1" smtClean="0"/>
              <a:t>ļaudīm</a:t>
            </a:r>
            <a:r>
              <a:rPr lang="en-US" sz="2400" dirty="0" smtClean="0"/>
              <a:t>, </a:t>
            </a:r>
            <a:r>
              <a:rPr lang="en-US" sz="2400" dirty="0" err="1" smtClean="0"/>
              <a:t>kas</a:t>
            </a:r>
            <a:r>
              <a:rPr lang="en-US" sz="2400" dirty="0" smtClean="0"/>
              <a:t> </a:t>
            </a:r>
            <a:r>
              <a:rPr lang="en-US" sz="2400" dirty="0" err="1" smtClean="0"/>
              <a:t>tagad</a:t>
            </a:r>
            <a:r>
              <a:rPr lang="en-US" sz="2400" dirty="0" smtClean="0"/>
              <a:t> </a:t>
            </a:r>
            <a:r>
              <a:rPr lang="en-US" sz="2400" dirty="0" err="1" smtClean="0"/>
              <a:t>vada</a:t>
            </a:r>
            <a:r>
              <a:rPr lang="en-US" sz="2400" dirty="0" smtClean="0"/>
              <a:t> </a:t>
            </a:r>
            <a:r>
              <a:rPr lang="en-US" sz="2400" dirty="0" err="1" smtClean="0"/>
              <a:t>mūsu</a:t>
            </a:r>
            <a:r>
              <a:rPr lang="en-US" sz="2400" dirty="0" smtClean="0"/>
              <a:t> </a:t>
            </a:r>
            <a:r>
              <a:rPr lang="en-US" sz="2400" dirty="0" err="1" smtClean="0"/>
              <a:t>valsts</a:t>
            </a:r>
            <a:r>
              <a:rPr lang="en-US" sz="2400" dirty="0" smtClean="0"/>
              <a:t> un </a:t>
            </a:r>
            <a:r>
              <a:rPr lang="en-US" sz="2400" dirty="0" err="1" smtClean="0"/>
              <a:t>saimniecisko</a:t>
            </a:r>
            <a:r>
              <a:rPr lang="en-US" sz="2400" dirty="0" smtClean="0"/>
              <a:t> </a:t>
            </a:r>
            <a:r>
              <a:rPr lang="en-US" sz="2400" dirty="0" err="1" smtClean="0"/>
              <a:t>dzīvi</a:t>
            </a:r>
            <a:r>
              <a:rPr lang="en-US" sz="2400" dirty="0" smtClean="0"/>
              <a:t>, </a:t>
            </a:r>
            <a:r>
              <a:rPr lang="en-US" sz="2400" dirty="0" err="1" smtClean="0"/>
              <a:t>ir</a:t>
            </a:r>
            <a:r>
              <a:rPr lang="en-US" sz="2400" dirty="0" smtClean="0"/>
              <a:t> </a:t>
            </a:r>
            <a:r>
              <a:rPr lang="en-US" sz="2400" dirty="0" err="1" smtClean="0"/>
              <a:t>auguši</a:t>
            </a:r>
            <a:r>
              <a:rPr lang="en-US" sz="2400" dirty="0" smtClean="0"/>
              <a:t> un </a:t>
            </a:r>
            <a:r>
              <a:rPr lang="en-US" sz="2400" dirty="0" err="1" smtClean="0"/>
              <a:t>veidojušies</a:t>
            </a:r>
            <a:r>
              <a:rPr lang="en-US" sz="2400" dirty="0" smtClean="0"/>
              <a:t> </a:t>
            </a:r>
            <a:r>
              <a:rPr lang="en-US" sz="2400" dirty="0" err="1" smtClean="0"/>
              <a:t>agrākajos</a:t>
            </a:r>
            <a:r>
              <a:rPr lang="en-US" sz="2400" dirty="0" smtClean="0"/>
              <a:t> </a:t>
            </a:r>
            <a:r>
              <a:rPr lang="en-US" sz="2400" dirty="0" err="1" smtClean="0"/>
              <a:t>apstākļos</a:t>
            </a:r>
            <a:r>
              <a:rPr lang="en-US" sz="2400" dirty="0" smtClean="0"/>
              <a:t>. Tie </a:t>
            </a:r>
            <a:r>
              <a:rPr lang="en-US" sz="2400" dirty="0" err="1" smtClean="0"/>
              <a:t>itkā</a:t>
            </a:r>
            <a:r>
              <a:rPr lang="en-US" sz="2400" dirty="0" smtClean="0"/>
              <a:t> </a:t>
            </a:r>
            <a:r>
              <a:rPr lang="en-US" sz="2400" dirty="0" err="1" smtClean="0"/>
              <a:t>uzsūkuši</a:t>
            </a:r>
            <a:r>
              <a:rPr lang="en-US" sz="2400" dirty="0" smtClean="0"/>
              <a:t> </a:t>
            </a:r>
            <a:r>
              <a:rPr lang="en-US" sz="2400" dirty="0" err="1" smtClean="0"/>
              <a:t>savās</a:t>
            </a:r>
            <a:r>
              <a:rPr lang="en-US" sz="2400" dirty="0" smtClean="0"/>
              <a:t> </a:t>
            </a:r>
            <a:r>
              <a:rPr lang="en-US" sz="2400" dirty="0" err="1" smtClean="0"/>
              <a:t>asinīs</a:t>
            </a:r>
            <a:r>
              <a:rPr lang="en-US" sz="2400" dirty="0" smtClean="0"/>
              <a:t> un </a:t>
            </a:r>
            <a:r>
              <a:rPr lang="en-US" sz="2400" dirty="0" err="1" smtClean="0"/>
              <a:t>smadzenēs</a:t>
            </a:r>
            <a:r>
              <a:rPr lang="en-US" sz="2400" dirty="0" smtClean="0"/>
              <a:t> </a:t>
            </a:r>
            <a:r>
              <a:rPr lang="en-US" sz="2400" dirty="0" err="1" smtClean="0"/>
              <a:t>tās</a:t>
            </a:r>
            <a:r>
              <a:rPr lang="en-US" sz="2400" dirty="0" smtClean="0"/>
              <a:t> </a:t>
            </a:r>
            <a:r>
              <a:rPr lang="en-US" sz="2400" dirty="0" err="1" smtClean="0"/>
              <a:t>parašas</a:t>
            </a:r>
            <a:r>
              <a:rPr lang="en-US" sz="2400" dirty="0" smtClean="0"/>
              <a:t> un to </a:t>
            </a:r>
            <a:r>
              <a:rPr lang="en-US" sz="2400" dirty="0" err="1" smtClean="0"/>
              <a:t>iekārtas</a:t>
            </a:r>
            <a:r>
              <a:rPr lang="en-US" sz="2400" dirty="0" smtClean="0"/>
              <a:t> </a:t>
            </a:r>
            <a:r>
              <a:rPr lang="en-US" sz="2400" dirty="0" err="1" smtClean="0"/>
              <a:t>veidu</a:t>
            </a:r>
            <a:r>
              <a:rPr lang="en-US" sz="2400" dirty="0" smtClean="0"/>
              <a:t>, </a:t>
            </a:r>
            <a:r>
              <a:rPr lang="en-US" sz="2400" dirty="0" err="1" smtClean="0"/>
              <a:t>kāds</a:t>
            </a:r>
            <a:r>
              <a:rPr lang="en-US" sz="2400" dirty="0" smtClean="0"/>
              <a:t> </a:t>
            </a:r>
            <a:r>
              <a:rPr lang="en-US" sz="2400" dirty="0" err="1" smtClean="0"/>
              <a:t>bij</a:t>
            </a:r>
            <a:r>
              <a:rPr lang="en-US" sz="2400" dirty="0" smtClean="0"/>
              <a:t> par </a:t>
            </a:r>
            <a:r>
              <a:rPr lang="en-US" sz="2400" dirty="0" err="1" smtClean="0"/>
              <a:t>labu</a:t>
            </a:r>
            <a:r>
              <a:rPr lang="en-US" sz="2400" dirty="0" smtClean="0"/>
              <a:t> </a:t>
            </a:r>
            <a:r>
              <a:rPr lang="en-US" sz="2400" dirty="0" err="1" smtClean="0"/>
              <a:t>atzīts</a:t>
            </a:r>
            <a:r>
              <a:rPr lang="en-US" sz="2400" dirty="0" smtClean="0"/>
              <a:t> </a:t>
            </a:r>
            <a:r>
              <a:rPr lang="en-US" sz="2400" dirty="0" err="1" smtClean="0"/>
              <a:t>toreiz</a:t>
            </a:r>
            <a:r>
              <a:rPr lang="en-US" sz="2400" dirty="0" smtClean="0"/>
              <a:t>.</a:t>
            </a:r>
            <a:endParaRPr lang="lv-LV" sz="2400" dirty="0"/>
          </a:p>
        </p:txBody>
      </p:sp>
    </p:spTree>
    <p:extLst>
      <p:ext uri="{BB962C8B-B14F-4D97-AF65-F5344CB8AC3E}">
        <p14:creationId xmlns:p14="http://schemas.microsoft.com/office/powerpoint/2010/main" val="3053911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srcRect l="52419" t="23668" r="9792" b="33197"/>
          <a:stretch/>
        </p:blipFill>
        <p:spPr>
          <a:xfrm>
            <a:off x="72189" y="21095"/>
            <a:ext cx="8808801" cy="6284327"/>
          </a:xfrm>
          <a:prstGeom prst="rect">
            <a:avLst/>
          </a:prstGeom>
        </p:spPr>
      </p:pic>
      <p:sp>
        <p:nvSpPr>
          <p:cNvPr id="2" name="Title 1"/>
          <p:cNvSpPr>
            <a:spLocks noGrp="1"/>
          </p:cNvSpPr>
          <p:nvPr>
            <p:ph type="title"/>
          </p:nvPr>
        </p:nvSpPr>
        <p:spPr/>
        <p:txBody>
          <a:bodyPr/>
          <a:lstStyle/>
          <a:p>
            <a:endParaRPr lang="lv-LV" dirty="0"/>
          </a:p>
        </p:txBody>
      </p:sp>
      <p:sp>
        <p:nvSpPr>
          <p:cNvPr id="3" name="Content Placeholder 2"/>
          <p:cNvSpPr>
            <a:spLocks noGrp="1"/>
          </p:cNvSpPr>
          <p:nvPr>
            <p:ph idx="1"/>
          </p:nvPr>
        </p:nvSpPr>
        <p:spPr/>
        <p:txBody>
          <a:bodyPr/>
          <a:lstStyle/>
          <a:p>
            <a:endParaRPr lang="lv-LV" dirty="0"/>
          </a:p>
        </p:txBody>
      </p:sp>
      <p:sp>
        <p:nvSpPr>
          <p:cNvPr id="4" name="Oval 3"/>
          <p:cNvSpPr/>
          <p:nvPr/>
        </p:nvSpPr>
        <p:spPr>
          <a:xfrm>
            <a:off x="505327" y="794084"/>
            <a:ext cx="11125200" cy="473835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Visā</a:t>
            </a:r>
            <a:r>
              <a:rPr lang="en-US" sz="2400" dirty="0" smtClean="0"/>
              <a:t> </a:t>
            </a:r>
            <a:r>
              <a:rPr lang="en-US" sz="2400" dirty="0" err="1" smtClean="0"/>
              <a:t>mūsu</a:t>
            </a:r>
            <a:r>
              <a:rPr lang="en-US" sz="2400" dirty="0" smtClean="0"/>
              <a:t> </a:t>
            </a:r>
            <a:r>
              <a:rPr lang="en-US" sz="2400" dirty="0" err="1" smtClean="0"/>
              <a:t>valsts</a:t>
            </a:r>
            <a:r>
              <a:rPr lang="en-US" sz="2400" dirty="0" smtClean="0"/>
              <a:t> un </a:t>
            </a:r>
            <a:r>
              <a:rPr lang="en-US" sz="2400" dirty="0" err="1" smtClean="0"/>
              <a:t>sabiedriskā</a:t>
            </a:r>
            <a:r>
              <a:rPr lang="en-US" sz="2400" dirty="0" smtClean="0"/>
              <a:t> </a:t>
            </a:r>
            <a:r>
              <a:rPr lang="en-US" sz="2400" dirty="0" err="1" smtClean="0"/>
              <a:t>dzīvē</a:t>
            </a:r>
            <a:r>
              <a:rPr lang="en-US" sz="2400" dirty="0" smtClean="0"/>
              <a:t> </a:t>
            </a:r>
            <a:r>
              <a:rPr lang="en-US" sz="2400" dirty="0" err="1" smtClean="0"/>
              <a:t>vēl</a:t>
            </a:r>
            <a:r>
              <a:rPr lang="en-US" sz="2400" dirty="0" smtClean="0"/>
              <a:t> </a:t>
            </a:r>
            <a:r>
              <a:rPr lang="en-US" sz="2400" dirty="0" err="1" smtClean="0"/>
              <a:t>ir</a:t>
            </a:r>
            <a:r>
              <a:rPr lang="en-US" sz="2400" dirty="0" smtClean="0"/>
              <a:t> </a:t>
            </a:r>
            <a:r>
              <a:rPr lang="en-US" sz="2400" dirty="0" err="1" smtClean="0"/>
              <a:t>daudz</a:t>
            </a:r>
            <a:r>
              <a:rPr lang="en-US" sz="2400" dirty="0" smtClean="0"/>
              <a:t> </a:t>
            </a:r>
            <a:r>
              <a:rPr lang="en-US" sz="2400" dirty="0" err="1" smtClean="0"/>
              <a:t>kā</a:t>
            </a:r>
            <a:r>
              <a:rPr lang="en-US" sz="2400" dirty="0" smtClean="0"/>
              <a:t> </a:t>
            </a:r>
            <a:r>
              <a:rPr lang="en-US" sz="2400" dirty="0" err="1" smtClean="0"/>
              <a:t>pāri</a:t>
            </a:r>
            <a:r>
              <a:rPr lang="en-US" sz="2400" dirty="0" smtClean="0"/>
              <a:t> </a:t>
            </a:r>
            <a:r>
              <a:rPr lang="en-US" sz="2400" dirty="0" err="1" smtClean="0"/>
              <a:t>palicis</a:t>
            </a:r>
            <a:r>
              <a:rPr lang="en-US" sz="2400" dirty="0" smtClean="0"/>
              <a:t> no </a:t>
            </a:r>
            <a:r>
              <a:rPr lang="en-US" sz="2400" dirty="0" err="1" smtClean="0"/>
              <a:t>vecās</a:t>
            </a:r>
            <a:r>
              <a:rPr lang="en-US" sz="2400" dirty="0" smtClean="0"/>
              <a:t> </a:t>
            </a:r>
            <a:r>
              <a:rPr lang="en-US" sz="2400" dirty="0" err="1" smtClean="0"/>
              <a:t>Krievijas</a:t>
            </a:r>
            <a:r>
              <a:rPr lang="en-US" sz="2400" dirty="0" smtClean="0"/>
              <a:t>. </a:t>
            </a:r>
            <a:r>
              <a:rPr lang="en-US" sz="2400" dirty="0" err="1" smtClean="0"/>
              <a:t>Šo</a:t>
            </a:r>
            <a:r>
              <a:rPr lang="en-US" sz="2400" dirty="0" smtClean="0"/>
              <a:t> </a:t>
            </a:r>
            <a:r>
              <a:rPr lang="en-US" sz="2400" dirty="0" err="1" smtClean="0"/>
              <a:t>mantojumu</a:t>
            </a:r>
            <a:r>
              <a:rPr lang="en-US" sz="2400" dirty="0" smtClean="0"/>
              <a:t> </a:t>
            </a:r>
            <a:r>
              <a:rPr lang="en-US" sz="2400" dirty="0" err="1" smtClean="0"/>
              <a:t>mēs</a:t>
            </a:r>
            <a:r>
              <a:rPr lang="en-US" sz="2400" dirty="0" smtClean="0"/>
              <a:t> </a:t>
            </a:r>
            <a:r>
              <a:rPr lang="en-US" sz="2400" dirty="0" err="1" smtClean="0"/>
              <a:t>esam</a:t>
            </a:r>
            <a:r>
              <a:rPr lang="en-US" sz="2400" dirty="0" smtClean="0"/>
              <a:t> </a:t>
            </a:r>
            <a:r>
              <a:rPr lang="en-US" sz="2400" dirty="0" err="1" smtClean="0"/>
              <a:t>līdzpaņēmuši</a:t>
            </a:r>
            <a:r>
              <a:rPr lang="en-US" sz="2400" dirty="0" smtClean="0"/>
              <a:t> </a:t>
            </a:r>
            <a:r>
              <a:rPr lang="en-US" sz="2400" dirty="0" err="1" smtClean="0"/>
              <a:t>kā</a:t>
            </a:r>
            <a:r>
              <a:rPr lang="en-US" sz="2400" dirty="0" smtClean="0"/>
              <a:t> </a:t>
            </a:r>
            <a:r>
              <a:rPr lang="en-US" sz="2400" dirty="0" err="1" smtClean="0"/>
              <a:t>dabīgu</a:t>
            </a:r>
            <a:r>
              <a:rPr lang="en-US" sz="2400" dirty="0" smtClean="0"/>
              <a:t> </a:t>
            </a:r>
            <a:r>
              <a:rPr lang="en-US" sz="2400" dirty="0" err="1" smtClean="0"/>
              <a:t>sastāvdaļu</a:t>
            </a:r>
            <a:r>
              <a:rPr lang="en-US" sz="2400" dirty="0" smtClean="0"/>
              <a:t> no visa </a:t>
            </a:r>
            <a:r>
              <a:rPr lang="en-US" sz="2400" dirty="0" err="1" smtClean="0"/>
              <a:t>tā</a:t>
            </a:r>
            <a:r>
              <a:rPr lang="en-US" sz="2400" dirty="0" smtClean="0"/>
              <a:t>, </a:t>
            </a:r>
            <a:r>
              <a:rPr lang="en-US" sz="2400" dirty="0" err="1" smtClean="0"/>
              <a:t>ko</a:t>
            </a:r>
            <a:r>
              <a:rPr lang="en-US" sz="2400" dirty="0" smtClean="0"/>
              <a:t> </a:t>
            </a:r>
            <a:r>
              <a:rPr lang="en-US" sz="2400" dirty="0" err="1" smtClean="0"/>
              <a:t>Krievija</a:t>
            </a:r>
            <a:r>
              <a:rPr lang="en-US" sz="2400" dirty="0" smtClean="0"/>
              <a:t> mums </a:t>
            </a:r>
            <a:r>
              <a:rPr lang="en-US" sz="2400" dirty="0" err="1" smtClean="0"/>
              <a:t>devusi</a:t>
            </a:r>
            <a:r>
              <a:rPr lang="en-US" sz="2400" dirty="0" smtClean="0"/>
              <a:t> </a:t>
            </a:r>
            <a:r>
              <a:rPr lang="en-US" sz="2400" dirty="0" err="1" smtClean="0"/>
              <a:t>audzināšanā</a:t>
            </a:r>
            <a:r>
              <a:rPr lang="en-US" sz="2400" dirty="0" smtClean="0"/>
              <a:t> un visa </a:t>
            </a:r>
            <a:r>
              <a:rPr lang="en-US" sz="2400" dirty="0" err="1" smtClean="0"/>
              <a:t>mūsu</a:t>
            </a:r>
            <a:r>
              <a:rPr lang="en-US" sz="2400" dirty="0" smtClean="0"/>
              <a:t> </a:t>
            </a:r>
            <a:r>
              <a:rPr lang="en-US" sz="2400" dirty="0" err="1" smtClean="0"/>
              <a:t>politikā</a:t>
            </a:r>
            <a:r>
              <a:rPr lang="en-US" sz="2400" dirty="0" smtClean="0"/>
              <a:t> un </a:t>
            </a:r>
            <a:r>
              <a:rPr lang="en-US" sz="2400" dirty="0" err="1" smtClean="0"/>
              <a:t>sociālā</a:t>
            </a:r>
            <a:r>
              <a:rPr lang="en-US" sz="2400" dirty="0" smtClean="0"/>
              <a:t> </a:t>
            </a:r>
            <a:r>
              <a:rPr lang="en-US" sz="2400" dirty="0" err="1" smtClean="0"/>
              <a:t>dzīvē</a:t>
            </a:r>
            <a:r>
              <a:rPr lang="en-US" sz="2400" dirty="0" smtClean="0"/>
              <a:t>. </a:t>
            </a:r>
            <a:r>
              <a:rPr lang="en-US" sz="2400" dirty="0" err="1" smtClean="0"/>
              <a:t>Liela</a:t>
            </a:r>
            <a:r>
              <a:rPr lang="en-US" sz="2400" dirty="0" smtClean="0"/>
              <a:t> </a:t>
            </a:r>
            <a:r>
              <a:rPr lang="en-US" sz="2400" dirty="0" err="1" smtClean="0"/>
              <a:t>daļa</a:t>
            </a:r>
            <a:r>
              <a:rPr lang="en-US" sz="2400" dirty="0" smtClean="0"/>
              <a:t> no </a:t>
            </a:r>
            <a:r>
              <a:rPr lang="en-US" sz="2400" dirty="0" err="1" smtClean="0"/>
              <a:t>tiem</a:t>
            </a:r>
            <a:r>
              <a:rPr lang="en-US" sz="2400" dirty="0" smtClean="0"/>
              <a:t> </a:t>
            </a:r>
            <a:r>
              <a:rPr lang="en-US" sz="2400" dirty="0" err="1" smtClean="0"/>
              <a:t>ļaudīm</a:t>
            </a:r>
            <a:r>
              <a:rPr lang="en-US" sz="2400" dirty="0" smtClean="0"/>
              <a:t>, </a:t>
            </a:r>
            <a:r>
              <a:rPr lang="en-US" sz="2400" dirty="0" err="1" smtClean="0"/>
              <a:t>kas</a:t>
            </a:r>
            <a:r>
              <a:rPr lang="en-US" sz="2400" dirty="0" smtClean="0"/>
              <a:t> </a:t>
            </a:r>
            <a:r>
              <a:rPr lang="en-US" sz="2400" dirty="0" err="1" smtClean="0"/>
              <a:t>tagad</a:t>
            </a:r>
            <a:r>
              <a:rPr lang="en-US" sz="2400" dirty="0" smtClean="0"/>
              <a:t> </a:t>
            </a:r>
            <a:r>
              <a:rPr lang="en-US" sz="2400" dirty="0" err="1" smtClean="0"/>
              <a:t>vada</a:t>
            </a:r>
            <a:r>
              <a:rPr lang="en-US" sz="2400" dirty="0" smtClean="0"/>
              <a:t> </a:t>
            </a:r>
            <a:r>
              <a:rPr lang="en-US" sz="2400" dirty="0" err="1" smtClean="0"/>
              <a:t>mūsu</a:t>
            </a:r>
            <a:r>
              <a:rPr lang="en-US" sz="2400" dirty="0" smtClean="0"/>
              <a:t> </a:t>
            </a:r>
            <a:r>
              <a:rPr lang="en-US" sz="2400" dirty="0" err="1" smtClean="0"/>
              <a:t>valsts</a:t>
            </a:r>
            <a:r>
              <a:rPr lang="en-US" sz="2400" dirty="0" smtClean="0"/>
              <a:t> un </a:t>
            </a:r>
            <a:r>
              <a:rPr lang="en-US" sz="2400" dirty="0" err="1" smtClean="0"/>
              <a:t>saimniecisko</a:t>
            </a:r>
            <a:r>
              <a:rPr lang="en-US" sz="2400" dirty="0" smtClean="0"/>
              <a:t> </a:t>
            </a:r>
            <a:r>
              <a:rPr lang="en-US" sz="2400" dirty="0" err="1" smtClean="0"/>
              <a:t>dzīvi</a:t>
            </a:r>
            <a:r>
              <a:rPr lang="en-US" sz="2400" dirty="0" smtClean="0"/>
              <a:t>, </a:t>
            </a:r>
            <a:r>
              <a:rPr lang="en-US" sz="2400" dirty="0" err="1" smtClean="0"/>
              <a:t>ir</a:t>
            </a:r>
            <a:r>
              <a:rPr lang="en-US" sz="2400" dirty="0" smtClean="0"/>
              <a:t> </a:t>
            </a:r>
            <a:r>
              <a:rPr lang="en-US" sz="2400" dirty="0" err="1" smtClean="0"/>
              <a:t>auguši</a:t>
            </a:r>
            <a:r>
              <a:rPr lang="en-US" sz="2400" dirty="0" smtClean="0"/>
              <a:t> un </a:t>
            </a:r>
            <a:r>
              <a:rPr lang="en-US" sz="2400" dirty="0" err="1" smtClean="0"/>
              <a:t>veidojušies</a:t>
            </a:r>
            <a:r>
              <a:rPr lang="en-US" sz="2400" dirty="0" smtClean="0"/>
              <a:t> </a:t>
            </a:r>
            <a:r>
              <a:rPr lang="en-US" sz="2400" dirty="0" err="1" smtClean="0"/>
              <a:t>agrākajos</a:t>
            </a:r>
            <a:r>
              <a:rPr lang="en-US" sz="2400" dirty="0" smtClean="0"/>
              <a:t> </a:t>
            </a:r>
            <a:r>
              <a:rPr lang="en-US" sz="2400" dirty="0" err="1" smtClean="0"/>
              <a:t>apstākļos</a:t>
            </a:r>
            <a:r>
              <a:rPr lang="en-US" sz="2400" dirty="0" smtClean="0"/>
              <a:t>. Tie </a:t>
            </a:r>
            <a:r>
              <a:rPr lang="en-US" sz="2400" dirty="0" err="1" smtClean="0"/>
              <a:t>itkā</a:t>
            </a:r>
            <a:r>
              <a:rPr lang="en-US" sz="2400" dirty="0" smtClean="0"/>
              <a:t> </a:t>
            </a:r>
            <a:r>
              <a:rPr lang="en-US" sz="2400" dirty="0" err="1" smtClean="0"/>
              <a:t>uzsūkuši</a:t>
            </a:r>
            <a:r>
              <a:rPr lang="en-US" sz="2400" dirty="0" smtClean="0"/>
              <a:t> </a:t>
            </a:r>
            <a:r>
              <a:rPr lang="en-US" sz="2400" dirty="0" err="1" smtClean="0"/>
              <a:t>savās</a:t>
            </a:r>
            <a:r>
              <a:rPr lang="en-US" sz="2400" dirty="0" smtClean="0"/>
              <a:t> </a:t>
            </a:r>
            <a:r>
              <a:rPr lang="en-US" sz="2400" dirty="0" err="1" smtClean="0"/>
              <a:t>asinīs</a:t>
            </a:r>
            <a:r>
              <a:rPr lang="en-US" sz="2400" dirty="0" smtClean="0"/>
              <a:t> un </a:t>
            </a:r>
            <a:r>
              <a:rPr lang="en-US" sz="2400" dirty="0" err="1" smtClean="0"/>
              <a:t>smadzenēs</a:t>
            </a:r>
            <a:r>
              <a:rPr lang="en-US" sz="2400" dirty="0" smtClean="0"/>
              <a:t> </a:t>
            </a:r>
            <a:r>
              <a:rPr lang="en-US" sz="2400" dirty="0" err="1" smtClean="0"/>
              <a:t>tās</a:t>
            </a:r>
            <a:r>
              <a:rPr lang="en-US" sz="2400" dirty="0" smtClean="0"/>
              <a:t> </a:t>
            </a:r>
            <a:r>
              <a:rPr lang="en-US" sz="2400" dirty="0" err="1" smtClean="0"/>
              <a:t>parašas</a:t>
            </a:r>
            <a:r>
              <a:rPr lang="en-US" sz="2400" dirty="0" smtClean="0"/>
              <a:t> un to </a:t>
            </a:r>
            <a:r>
              <a:rPr lang="en-US" sz="2400" dirty="0" err="1" smtClean="0"/>
              <a:t>iekārtas</a:t>
            </a:r>
            <a:r>
              <a:rPr lang="en-US" sz="2400" dirty="0" smtClean="0"/>
              <a:t> </a:t>
            </a:r>
            <a:r>
              <a:rPr lang="en-US" sz="2400" dirty="0" err="1" smtClean="0"/>
              <a:t>veidu</a:t>
            </a:r>
            <a:r>
              <a:rPr lang="en-US" sz="2400" dirty="0" smtClean="0"/>
              <a:t>, </a:t>
            </a:r>
            <a:r>
              <a:rPr lang="en-US" sz="2400" dirty="0" err="1" smtClean="0"/>
              <a:t>kāds</a:t>
            </a:r>
            <a:r>
              <a:rPr lang="en-US" sz="2400" dirty="0" smtClean="0"/>
              <a:t> </a:t>
            </a:r>
            <a:r>
              <a:rPr lang="en-US" sz="2400" dirty="0" err="1" smtClean="0"/>
              <a:t>bij</a:t>
            </a:r>
            <a:r>
              <a:rPr lang="en-US" sz="2400" dirty="0" smtClean="0"/>
              <a:t> par </a:t>
            </a:r>
            <a:r>
              <a:rPr lang="en-US" sz="2400" dirty="0" err="1" smtClean="0"/>
              <a:t>labu</a:t>
            </a:r>
            <a:r>
              <a:rPr lang="en-US" sz="2400" dirty="0" smtClean="0"/>
              <a:t> </a:t>
            </a:r>
            <a:r>
              <a:rPr lang="en-US" sz="2400" dirty="0" err="1" smtClean="0"/>
              <a:t>atzīts</a:t>
            </a:r>
            <a:r>
              <a:rPr lang="en-US" sz="2400" dirty="0" smtClean="0"/>
              <a:t> </a:t>
            </a:r>
            <a:r>
              <a:rPr lang="en-US" sz="2400" dirty="0" err="1" smtClean="0"/>
              <a:t>toreiz</a:t>
            </a:r>
            <a:r>
              <a:rPr lang="en-US" sz="2400" dirty="0" smtClean="0"/>
              <a:t>.</a:t>
            </a:r>
            <a:endParaRPr lang="lv-LV" sz="2400" dirty="0"/>
          </a:p>
        </p:txBody>
      </p:sp>
      <p:sp>
        <p:nvSpPr>
          <p:cNvPr id="6" name="Rectangle 5"/>
          <p:cNvSpPr/>
          <p:nvPr/>
        </p:nvSpPr>
        <p:spPr>
          <a:xfrm>
            <a:off x="7906754" y="5641028"/>
            <a:ext cx="6096000" cy="1200329"/>
          </a:xfrm>
          <a:prstGeom prst="rect">
            <a:avLst/>
          </a:prstGeom>
        </p:spPr>
        <p:txBody>
          <a:bodyPr>
            <a:spAutoFit/>
          </a:bodyPr>
          <a:lstStyle/>
          <a:p>
            <a:r>
              <a:rPr lang="en-US" sz="3600" b="1" dirty="0" smtClean="0">
                <a:solidFill>
                  <a:srgbClr val="7030A0"/>
                </a:solidFill>
              </a:rPr>
              <a:t>1929.gada 6.jūnijs,</a:t>
            </a:r>
            <a:br>
              <a:rPr lang="en-US" sz="3600" b="1" dirty="0" smtClean="0">
                <a:solidFill>
                  <a:srgbClr val="7030A0"/>
                </a:solidFill>
              </a:rPr>
            </a:br>
            <a:r>
              <a:rPr lang="en-US" sz="3600" b="1" i="1" dirty="0" smtClean="0">
                <a:solidFill>
                  <a:srgbClr val="7030A0"/>
                </a:solidFill>
              </a:rPr>
              <a:t>“</a:t>
            </a:r>
            <a:r>
              <a:rPr lang="en-US" sz="3600" b="1" i="1" dirty="0" err="1" smtClean="0">
                <a:solidFill>
                  <a:srgbClr val="7030A0"/>
                </a:solidFill>
              </a:rPr>
              <a:t>Jaunais</a:t>
            </a:r>
            <a:r>
              <a:rPr lang="en-US" sz="3600" b="1" i="1" dirty="0" smtClean="0">
                <a:solidFill>
                  <a:srgbClr val="7030A0"/>
                </a:solidFill>
              </a:rPr>
              <a:t> </a:t>
            </a:r>
            <a:r>
              <a:rPr lang="en-US" sz="3600" b="1" i="1" dirty="0" err="1" smtClean="0">
                <a:solidFill>
                  <a:srgbClr val="7030A0"/>
                </a:solidFill>
              </a:rPr>
              <a:t>Zemgalietis</a:t>
            </a:r>
            <a:r>
              <a:rPr lang="en-US" sz="3600" b="1" i="1" dirty="0" smtClean="0">
                <a:solidFill>
                  <a:srgbClr val="7030A0"/>
                </a:solidFill>
              </a:rPr>
              <a:t>”</a:t>
            </a:r>
            <a:endParaRPr lang="lv-LV" sz="3600" dirty="0"/>
          </a:p>
        </p:txBody>
      </p:sp>
    </p:spTree>
    <p:extLst>
      <p:ext uri="{BB962C8B-B14F-4D97-AF65-F5344CB8AC3E}">
        <p14:creationId xmlns:p14="http://schemas.microsoft.com/office/powerpoint/2010/main" val="4258965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6" name="Content Placeholder 5"/>
          <p:cNvPicPr>
            <a:picLocks noGrp="1" noChangeAspect="1"/>
          </p:cNvPicPr>
          <p:nvPr>
            <p:ph idx="1"/>
          </p:nvPr>
        </p:nvPicPr>
        <p:blipFill rotWithShape="1">
          <a:blip r:embed="rId2"/>
          <a:srcRect l="23657" t="18687" r="36040" b="27077"/>
          <a:stretch/>
        </p:blipFill>
        <p:spPr>
          <a:xfrm>
            <a:off x="1140823" y="0"/>
            <a:ext cx="9178834" cy="6948222"/>
          </a:xfrm>
          <a:prstGeom prst="rect">
            <a:avLst/>
          </a:prstGeom>
        </p:spPr>
      </p:pic>
    </p:spTree>
    <p:extLst>
      <p:ext uri="{BB962C8B-B14F-4D97-AF65-F5344CB8AC3E}">
        <p14:creationId xmlns:p14="http://schemas.microsoft.com/office/powerpoint/2010/main" val="413827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rotWithShape="1">
          <a:blip r:embed="rId2"/>
          <a:srcRect l="24670" t="18486" r="34577" b="27678"/>
          <a:stretch/>
        </p:blipFill>
        <p:spPr>
          <a:xfrm>
            <a:off x="1227908" y="80305"/>
            <a:ext cx="9048206" cy="6723662"/>
          </a:xfrm>
          <a:prstGeom prst="rect">
            <a:avLst/>
          </a:prstGeom>
        </p:spPr>
      </p:pic>
    </p:spTree>
    <p:extLst>
      <p:ext uri="{BB962C8B-B14F-4D97-AF65-F5344CB8AC3E}">
        <p14:creationId xmlns:p14="http://schemas.microsoft.com/office/powerpoint/2010/main" val="76536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sz="half" idx="2"/>
          </p:nvPr>
        </p:nvPicPr>
        <p:blipFill rotWithShape="1">
          <a:blip r:embed="rId2"/>
          <a:srcRect l="24670" t="18486" r="34577" b="27678"/>
          <a:stretch/>
        </p:blipFill>
        <p:spPr>
          <a:xfrm>
            <a:off x="5442857" y="1660349"/>
            <a:ext cx="6470469" cy="4808077"/>
          </a:xfrm>
          <a:prstGeom prst="rect">
            <a:avLst/>
          </a:prstGeom>
        </p:spPr>
      </p:pic>
      <p:sp>
        <p:nvSpPr>
          <p:cNvPr id="4" name="Title 3"/>
          <p:cNvSpPr>
            <a:spLocks noGrp="1"/>
          </p:cNvSpPr>
          <p:nvPr>
            <p:ph type="title"/>
          </p:nvPr>
        </p:nvSpPr>
        <p:spPr>
          <a:xfrm>
            <a:off x="838200" y="334786"/>
            <a:ext cx="10515600" cy="1325563"/>
          </a:xfrm>
        </p:spPr>
        <p:txBody>
          <a:bodyPr/>
          <a:lstStyle/>
          <a:p>
            <a:r>
              <a:rPr lang="en-US" dirty="0" smtClean="0"/>
              <a:t>1. un 2. </a:t>
            </a:r>
            <a:r>
              <a:rPr lang="en-US" dirty="0" err="1" smtClean="0"/>
              <a:t>Saeima</a:t>
            </a:r>
            <a:r>
              <a:rPr lang="en-US" dirty="0" smtClean="0"/>
              <a:t>: </a:t>
            </a:r>
            <a:r>
              <a:rPr lang="en-US" dirty="0" err="1" smtClean="0"/>
              <a:t>nav</a:t>
            </a:r>
            <a:r>
              <a:rPr lang="en-US" dirty="0" smtClean="0"/>
              <a:t> </a:t>
            </a:r>
            <a:r>
              <a:rPr lang="en-US" dirty="0" err="1" smtClean="0"/>
              <a:t>būtisku</a:t>
            </a:r>
            <a:r>
              <a:rPr lang="en-US" dirty="0" smtClean="0"/>
              <a:t> </a:t>
            </a:r>
            <a:r>
              <a:rPr lang="en-US" dirty="0" err="1" smtClean="0"/>
              <a:t>izmaiņu</a:t>
            </a:r>
            <a:endParaRPr lang="lv-LV" dirty="0"/>
          </a:p>
        </p:txBody>
      </p:sp>
      <p:pic>
        <p:nvPicPr>
          <p:cNvPr id="7" name="Content Placeholder 5"/>
          <p:cNvPicPr>
            <a:picLocks noGrp="1" noChangeAspect="1"/>
          </p:cNvPicPr>
          <p:nvPr>
            <p:ph sz="half" idx="1"/>
          </p:nvPr>
        </p:nvPicPr>
        <p:blipFill rotWithShape="1">
          <a:blip r:embed="rId3"/>
          <a:srcRect l="25833" t="19543" r="38659" b="27078"/>
          <a:stretch/>
        </p:blipFill>
        <p:spPr>
          <a:xfrm>
            <a:off x="340658" y="1766046"/>
            <a:ext cx="5558117" cy="4700113"/>
          </a:xfrm>
          <a:prstGeom prst="rect">
            <a:avLst/>
          </a:prstGeom>
        </p:spPr>
      </p:pic>
    </p:spTree>
    <p:extLst>
      <p:ext uri="{BB962C8B-B14F-4D97-AF65-F5344CB8AC3E}">
        <p14:creationId xmlns:p14="http://schemas.microsoft.com/office/powerpoint/2010/main" val="974750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Content Placeholder 2"/>
          <p:cNvSpPr>
            <a:spLocks noGrp="1"/>
          </p:cNvSpPr>
          <p:nvPr>
            <p:ph idx="1"/>
          </p:nvPr>
        </p:nvSpPr>
        <p:spPr>
          <a:xfrm>
            <a:off x="5602637" y="2051051"/>
            <a:ext cx="5526173" cy="3733379"/>
          </a:xfrm>
        </p:spPr>
        <p:txBody>
          <a:bodyPr>
            <a:normAutofit fontScale="92500" lnSpcReduction="10000"/>
          </a:bodyPr>
          <a:lstStyle/>
          <a:p>
            <a:pPr marL="0" indent="0">
              <a:buNone/>
            </a:pPr>
            <a:r>
              <a:rPr lang="lv-LV" dirty="0"/>
              <a:t>“Pie Bābeles torņa”. Sergeja </a:t>
            </a:r>
            <a:r>
              <a:rPr lang="lv-LV" dirty="0" err="1"/>
              <a:t>Civinska</a:t>
            </a:r>
            <a:r>
              <a:rPr lang="lv-LV" dirty="0"/>
              <a:t> (</a:t>
            </a:r>
            <a:r>
              <a:rPr lang="lv-LV" dirty="0" err="1"/>
              <a:t>Civis</a:t>
            </a:r>
            <a:r>
              <a:rPr lang="lv-LV" dirty="0"/>
              <a:t>) zīmējums, 1928. gads (Latvijas Nacionālais vēstures muzejs). </a:t>
            </a:r>
            <a:endParaRPr lang="en-US" dirty="0" smtClean="0"/>
          </a:p>
          <a:p>
            <a:pPr marL="0" indent="0">
              <a:buNone/>
            </a:pPr>
            <a:r>
              <a:rPr lang="lv-LV" i="1" dirty="0"/>
              <a:t/>
            </a:r>
            <a:br>
              <a:rPr lang="lv-LV" i="1" dirty="0"/>
            </a:br>
            <a:r>
              <a:rPr lang="lv-LV" i="1" dirty="0"/>
              <a:t>“Pagājušās Rīgas pilsētas domes vēlēšanās </a:t>
            </a:r>
            <a:r>
              <a:rPr lang="lv-LV" i="1" dirty="0" err="1"/>
              <a:t>bij</a:t>
            </a:r>
            <a:r>
              <a:rPr lang="lv-LV" i="1" dirty="0"/>
              <a:t>’ 23 kandidātu saraksti, bet tagad jau 28. Lai gan valoda sajaukta, tomēr Bābeles tornis paceļas arvienu augstāk. Cits piemineklis uz Brīvības bulvāra nav vajadzīgs.” </a:t>
            </a:r>
            <a:endParaRPr lang="lv-LV"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4894563" cy="6853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12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2041" y="2031193"/>
            <a:ext cx="3356674" cy="1325563"/>
          </a:xfrm>
        </p:spPr>
        <p:txBody>
          <a:bodyPr>
            <a:noAutofit/>
          </a:bodyPr>
          <a:lstStyle/>
          <a:p>
            <a:r>
              <a:rPr lang="en-US" sz="3200" b="1" dirty="0" smtClean="0">
                <a:solidFill>
                  <a:srgbClr val="7030A0"/>
                </a:solidFill>
              </a:rPr>
              <a:t>1934.gada 15.maijs…</a:t>
            </a:r>
            <a:br>
              <a:rPr lang="en-US" sz="3200" b="1" dirty="0" smtClean="0">
                <a:solidFill>
                  <a:srgbClr val="7030A0"/>
                </a:solidFill>
              </a:rPr>
            </a:br>
            <a:r>
              <a:rPr lang="en-US" sz="3200" b="1" dirty="0" err="1" smtClean="0">
                <a:solidFill>
                  <a:srgbClr val="7030A0"/>
                </a:solidFill>
              </a:rPr>
              <a:t>aizmirstam</a:t>
            </a:r>
            <a:r>
              <a:rPr lang="en-US" sz="3200" b="1" dirty="0" smtClean="0">
                <a:solidFill>
                  <a:srgbClr val="7030A0"/>
                </a:solidFill>
              </a:rPr>
              <a:t> </a:t>
            </a:r>
            <a:r>
              <a:rPr lang="en-US" sz="3200" b="1" dirty="0" smtClean="0">
                <a:solidFill>
                  <a:srgbClr val="7030A0"/>
                </a:solidFill>
              </a:rPr>
              <a:t>par </a:t>
            </a:r>
            <a:r>
              <a:rPr lang="en-US" sz="3200" b="1" dirty="0" err="1" smtClean="0">
                <a:solidFill>
                  <a:srgbClr val="7030A0"/>
                </a:solidFill>
              </a:rPr>
              <a:t>demokrātiju</a:t>
            </a:r>
            <a:r>
              <a:rPr lang="en-US" sz="3200" b="1" dirty="0" smtClean="0">
                <a:solidFill>
                  <a:srgbClr val="7030A0"/>
                </a:solidFill>
              </a:rPr>
              <a:t> un </a:t>
            </a:r>
            <a:r>
              <a:rPr lang="en-US" sz="3200" b="1" dirty="0" err="1" smtClean="0">
                <a:solidFill>
                  <a:srgbClr val="7030A0"/>
                </a:solidFill>
              </a:rPr>
              <a:t>normālām</a:t>
            </a:r>
            <a:r>
              <a:rPr lang="en-US" sz="3200" b="1" dirty="0" smtClean="0">
                <a:solidFill>
                  <a:srgbClr val="7030A0"/>
                </a:solidFill>
              </a:rPr>
              <a:t> </a:t>
            </a:r>
            <a:r>
              <a:rPr lang="en-US" sz="3200" b="1" dirty="0" err="1" smtClean="0">
                <a:solidFill>
                  <a:srgbClr val="7030A0"/>
                </a:solidFill>
              </a:rPr>
              <a:t>vēlēšanām</a:t>
            </a:r>
            <a:r>
              <a:rPr lang="en-US" sz="3200" b="1" dirty="0" smtClean="0">
                <a:solidFill>
                  <a:srgbClr val="7030A0"/>
                </a:solidFill>
              </a:rPr>
              <a:t> </a:t>
            </a:r>
            <a:r>
              <a:rPr lang="en-US" sz="3200" b="1" dirty="0" err="1" smtClean="0">
                <a:solidFill>
                  <a:srgbClr val="7030A0"/>
                </a:solidFill>
              </a:rPr>
              <a:t>līdz</a:t>
            </a:r>
            <a:r>
              <a:rPr lang="en-US" sz="3200" b="1" dirty="0" smtClean="0">
                <a:solidFill>
                  <a:srgbClr val="7030A0"/>
                </a:solidFill>
              </a:rPr>
              <a:t> 1989.gadam</a:t>
            </a:r>
            <a:endParaRPr lang="lv-LV" sz="3200" b="1" dirty="0">
              <a:solidFill>
                <a:srgbClr val="7030A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54" y="1092631"/>
            <a:ext cx="8728067" cy="5657769"/>
          </a:xfrm>
        </p:spPr>
      </p:pic>
    </p:spTree>
    <p:extLst>
      <p:ext uri="{BB962C8B-B14F-4D97-AF65-F5344CB8AC3E}">
        <p14:creationId xmlns:p14="http://schemas.microsoft.com/office/powerpoint/2010/main" val="315885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 y="188662"/>
            <a:ext cx="11510211" cy="1325563"/>
          </a:xfrm>
        </p:spPr>
        <p:txBody>
          <a:bodyPr>
            <a:normAutofit/>
          </a:bodyPr>
          <a:lstStyle/>
          <a:p>
            <a:r>
              <a:rPr lang="en-US" sz="3200" b="1" dirty="0" err="1" smtClean="0">
                <a:solidFill>
                  <a:srgbClr val="7030A0"/>
                </a:solidFill>
              </a:rPr>
              <a:t>Baltijas</a:t>
            </a:r>
            <a:r>
              <a:rPr lang="en-US" sz="3200" b="1" dirty="0" smtClean="0">
                <a:solidFill>
                  <a:srgbClr val="7030A0"/>
                </a:solidFill>
              </a:rPr>
              <a:t> </a:t>
            </a:r>
            <a:r>
              <a:rPr lang="en-US" sz="3200" b="1" dirty="0" err="1" smtClean="0">
                <a:solidFill>
                  <a:srgbClr val="7030A0"/>
                </a:solidFill>
              </a:rPr>
              <a:t>valstu</a:t>
            </a:r>
            <a:r>
              <a:rPr lang="en-US" sz="3200" b="1" dirty="0" smtClean="0">
                <a:solidFill>
                  <a:srgbClr val="7030A0"/>
                </a:solidFill>
              </a:rPr>
              <a:t> IKP </a:t>
            </a:r>
            <a:r>
              <a:rPr lang="en-US" sz="3200" b="1" dirty="0" err="1" smtClean="0">
                <a:solidFill>
                  <a:srgbClr val="7030A0"/>
                </a:solidFill>
              </a:rPr>
              <a:t>uz</a:t>
            </a:r>
            <a:r>
              <a:rPr lang="en-US" sz="3200" b="1" dirty="0" smtClean="0">
                <a:solidFill>
                  <a:srgbClr val="7030A0"/>
                </a:solidFill>
              </a:rPr>
              <a:t> </a:t>
            </a:r>
            <a:r>
              <a:rPr lang="en-US" sz="3200" b="1" dirty="0" err="1" smtClean="0">
                <a:solidFill>
                  <a:srgbClr val="7030A0"/>
                </a:solidFill>
              </a:rPr>
              <a:t>vienu</a:t>
            </a:r>
            <a:r>
              <a:rPr lang="en-US" sz="3200" b="1" dirty="0" smtClean="0">
                <a:solidFill>
                  <a:srgbClr val="7030A0"/>
                </a:solidFill>
              </a:rPr>
              <a:t> </a:t>
            </a:r>
            <a:r>
              <a:rPr lang="en-US" sz="3200" b="1" dirty="0" err="1" smtClean="0">
                <a:solidFill>
                  <a:srgbClr val="7030A0"/>
                </a:solidFill>
              </a:rPr>
              <a:t>iedzīvotāju</a:t>
            </a:r>
            <a:r>
              <a:rPr lang="en-US" sz="3200" b="1" dirty="0" smtClean="0">
                <a:solidFill>
                  <a:srgbClr val="7030A0"/>
                </a:solidFill>
              </a:rPr>
              <a:t> </a:t>
            </a:r>
            <a:br>
              <a:rPr lang="en-US" sz="3200" b="1" dirty="0" smtClean="0">
                <a:solidFill>
                  <a:srgbClr val="7030A0"/>
                </a:solidFill>
              </a:rPr>
            </a:br>
            <a:r>
              <a:rPr lang="en-US" sz="3200" b="1" dirty="0" smtClean="0">
                <a:solidFill>
                  <a:srgbClr val="7030A0"/>
                </a:solidFill>
              </a:rPr>
              <a:t>(1920 – 1940, </a:t>
            </a:r>
            <a:r>
              <a:rPr lang="en-US" sz="3200" b="1" dirty="0" err="1" smtClean="0">
                <a:solidFill>
                  <a:srgbClr val="7030A0"/>
                </a:solidFill>
              </a:rPr>
              <a:t>salīdzināmās</a:t>
            </a:r>
            <a:r>
              <a:rPr lang="en-US" sz="3200" b="1" dirty="0" smtClean="0">
                <a:solidFill>
                  <a:srgbClr val="7030A0"/>
                </a:solidFill>
              </a:rPr>
              <a:t> </a:t>
            </a:r>
            <a:r>
              <a:rPr lang="en-US" sz="3200" b="1" dirty="0" err="1" smtClean="0">
                <a:solidFill>
                  <a:srgbClr val="7030A0"/>
                </a:solidFill>
              </a:rPr>
              <a:t>cenās</a:t>
            </a:r>
            <a:r>
              <a:rPr lang="en-US" sz="3200" b="1" dirty="0" smtClean="0">
                <a:solidFill>
                  <a:srgbClr val="7030A0"/>
                </a:solidFill>
              </a:rPr>
              <a:t>, 2021. </a:t>
            </a:r>
            <a:r>
              <a:rPr lang="en-US" sz="3200" b="1" dirty="0" err="1" smtClean="0">
                <a:solidFill>
                  <a:srgbClr val="7030A0"/>
                </a:solidFill>
              </a:rPr>
              <a:t>gada</a:t>
            </a:r>
            <a:r>
              <a:rPr lang="en-US" sz="3200" b="1" dirty="0" smtClean="0">
                <a:solidFill>
                  <a:srgbClr val="7030A0"/>
                </a:solidFill>
              </a:rPr>
              <a:t> ASV </a:t>
            </a:r>
            <a:r>
              <a:rPr lang="en-US" sz="3200" b="1" dirty="0" err="1" smtClean="0">
                <a:solidFill>
                  <a:srgbClr val="7030A0"/>
                </a:solidFill>
              </a:rPr>
              <a:t>dolāros</a:t>
            </a:r>
            <a:r>
              <a:rPr lang="en-US" sz="3200" b="1" dirty="0" smtClean="0">
                <a:solidFill>
                  <a:srgbClr val="7030A0"/>
                </a:solidFill>
              </a:rPr>
              <a:t>)</a:t>
            </a:r>
            <a:endParaRPr lang="lv-LV" sz="3200" b="1" dirty="0">
              <a:solidFill>
                <a:srgbClr val="7030A0"/>
              </a:solidFill>
            </a:endParaRPr>
          </a:p>
        </p:txBody>
      </p:sp>
      <p:graphicFrame>
        <p:nvGraphicFramePr>
          <p:cNvPr id="4" name="Content Placeholder 3"/>
          <p:cNvGraphicFramePr>
            <a:graphicFrameLocks noGrp="1"/>
          </p:cNvGraphicFramePr>
          <p:nvPr>
            <p:ph idx="1"/>
            <p:extLst/>
          </p:nvPr>
        </p:nvGraphicFramePr>
        <p:xfrm>
          <a:off x="192505" y="1620253"/>
          <a:ext cx="11574379" cy="5045242"/>
        </p:xfrm>
        <a:graphic>
          <a:graphicData uri="http://schemas.openxmlformats.org/drawingml/2006/chart">
            <c:chart xmlns:c="http://schemas.openxmlformats.org/drawingml/2006/chart" xmlns:r="http://schemas.openxmlformats.org/officeDocument/2006/relationships" r:id="rId2"/>
          </a:graphicData>
        </a:graphic>
      </p:graphicFrame>
      <p:sp>
        <p:nvSpPr>
          <p:cNvPr id="5" name="Up Arrow 4"/>
          <p:cNvSpPr/>
          <p:nvPr/>
        </p:nvSpPr>
        <p:spPr>
          <a:xfrm>
            <a:off x="8255726" y="3805645"/>
            <a:ext cx="484632" cy="190717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46341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Content Placeholder 2"/>
          <p:cNvSpPr>
            <a:spLocks noGrp="1"/>
          </p:cNvSpPr>
          <p:nvPr>
            <p:ph idx="1"/>
          </p:nvPr>
        </p:nvSpPr>
        <p:spPr/>
        <p:txBody>
          <a:bodyPr/>
          <a:lstStyle/>
          <a:p>
            <a:r>
              <a:rPr lang="en-US" dirty="0" smtClean="0"/>
              <a:t>1925.gads</a:t>
            </a:r>
          </a:p>
          <a:p>
            <a:r>
              <a:rPr lang="en-US" dirty="0" err="1" smtClean="0"/>
              <a:t>Trajektorija</a:t>
            </a:r>
            <a:r>
              <a:rPr lang="en-US" dirty="0" smtClean="0"/>
              <a:t> </a:t>
            </a:r>
            <a:r>
              <a:rPr lang="en-US" dirty="0" err="1" smtClean="0"/>
              <a:t>uz</a:t>
            </a:r>
            <a:r>
              <a:rPr lang="en-US" dirty="0" smtClean="0"/>
              <a:t> </a:t>
            </a:r>
            <a:r>
              <a:rPr lang="en-US" dirty="0" err="1" smtClean="0"/>
              <a:t>mūsdienām</a:t>
            </a:r>
            <a:endParaRPr lang="en-US" dirty="0" smtClean="0"/>
          </a:p>
          <a:p>
            <a:r>
              <a:rPr lang="en-US" dirty="0" err="1" smtClean="0"/>
              <a:t>Kas</a:t>
            </a:r>
            <a:r>
              <a:rPr lang="en-US" dirty="0" smtClean="0"/>
              <a:t> </a:t>
            </a:r>
            <a:r>
              <a:rPr lang="en-US" dirty="0" err="1" smtClean="0"/>
              <a:t>mūs</a:t>
            </a:r>
            <a:r>
              <a:rPr lang="en-US" dirty="0" smtClean="0"/>
              <a:t> </a:t>
            </a:r>
            <a:r>
              <a:rPr lang="en-US" dirty="0" err="1" smtClean="0"/>
              <a:t>sagaida</a:t>
            </a:r>
            <a:r>
              <a:rPr lang="en-US" dirty="0" smtClean="0"/>
              <a:t> un </a:t>
            </a:r>
            <a:r>
              <a:rPr lang="en-US" dirty="0" err="1" smtClean="0"/>
              <a:t>būtu</a:t>
            </a:r>
            <a:r>
              <a:rPr lang="en-US" dirty="0" smtClean="0"/>
              <a:t> </a:t>
            </a:r>
            <a:r>
              <a:rPr lang="en-US" dirty="0" err="1" smtClean="0"/>
              <a:t>jādara</a:t>
            </a:r>
            <a:r>
              <a:rPr lang="en-US" dirty="0" smtClean="0"/>
              <a:t> </a:t>
            </a:r>
            <a:r>
              <a:rPr lang="en-US" dirty="0" err="1" smtClean="0"/>
              <a:t>nākotnē</a:t>
            </a:r>
            <a:r>
              <a:rPr lang="en-US" dirty="0" smtClean="0"/>
              <a:t>? (</a:t>
            </a:r>
            <a:r>
              <a:rPr lang="en-US" dirty="0" err="1" smtClean="0"/>
              <a:t>diskusija</a:t>
            </a:r>
            <a:r>
              <a:rPr lang="en-US" dirty="0" smtClean="0"/>
              <a:t>)</a:t>
            </a:r>
            <a:endParaRPr lang="lv-LV" dirty="0"/>
          </a:p>
        </p:txBody>
      </p:sp>
    </p:spTree>
    <p:extLst>
      <p:ext uri="{BB962C8B-B14F-4D97-AF65-F5344CB8AC3E}">
        <p14:creationId xmlns:p14="http://schemas.microsoft.com/office/powerpoint/2010/main" val="4238553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1934 – 1988: </a:t>
            </a:r>
            <a:r>
              <a:rPr lang="en-US" b="1" dirty="0" err="1" smtClean="0">
                <a:solidFill>
                  <a:srgbClr val="7030A0"/>
                </a:solidFill>
              </a:rPr>
              <a:t>laiks</a:t>
            </a:r>
            <a:r>
              <a:rPr lang="en-US" b="1" dirty="0" smtClean="0">
                <a:solidFill>
                  <a:srgbClr val="7030A0"/>
                </a:solidFill>
              </a:rPr>
              <a:t> bez </a:t>
            </a:r>
            <a:r>
              <a:rPr lang="en-US" b="1" dirty="0" err="1" smtClean="0">
                <a:solidFill>
                  <a:srgbClr val="7030A0"/>
                </a:solidFill>
              </a:rPr>
              <a:t>demokrātijas</a:t>
            </a:r>
            <a:endParaRPr lang="lv-LV" b="1" dirty="0">
              <a:solidFill>
                <a:srgbClr val="7030A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35" y="1203257"/>
            <a:ext cx="3105767"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067" y="3544388"/>
            <a:ext cx="4398366" cy="296889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9743" r="18033"/>
          <a:stretch/>
        </p:blipFill>
        <p:spPr>
          <a:xfrm>
            <a:off x="7791698" y="2717075"/>
            <a:ext cx="4396785" cy="3144872"/>
          </a:xfrm>
          <a:prstGeom prst="rect">
            <a:avLst/>
          </a:prstGeom>
        </p:spPr>
      </p:pic>
    </p:spTree>
    <p:extLst>
      <p:ext uri="{BB962C8B-B14F-4D97-AF65-F5344CB8AC3E}">
        <p14:creationId xmlns:p14="http://schemas.microsoft.com/office/powerpoint/2010/main" val="139276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2434" y="365125"/>
            <a:ext cx="3891366" cy="1325563"/>
          </a:xfrm>
        </p:spPr>
        <p:txBody>
          <a:bodyPr>
            <a:normAutofit fontScale="90000"/>
          </a:bodyPr>
          <a:lstStyle/>
          <a:p>
            <a:r>
              <a:rPr lang="en-US" b="1" dirty="0" err="1" smtClean="0">
                <a:solidFill>
                  <a:srgbClr val="7030A0"/>
                </a:solidFill>
              </a:rPr>
              <a:t>Atmoda</a:t>
            </a:r>
            <a:r>
              <a:rPr lang="en-US" b="1" dirty="0" smtClean="0">
                <a:solidFill>
                  <a:srgbClr val="7030A0"/>
                </a:solidFill>
              </a:rPr>
              <a:t> – </a:t>
            </a:r>
            <a:r>
              <a:rPr lang="en-US" b="1" dirty="0" err="1" smtClean="0">
                <a:solidFill>
                  <a:srgbClr val="7030A0"/>
                </a:solidFill>
              </a:rPr>
              <a:t>demokrātijas</a:t>
            </a:r>
            <a:r>
              <a:rPr lang="en-US" b="1" dirty="0" smtClean="0">
                <a:solidFill>
                  <a:srgbClr val="7030A0"/>
                </a:solidFill>
              </a:rPr>
              <a:t> </a:t>
            </a:r>
            <a:r>
              <a:rPr lang="en-US" b="1" dirty="0" err="1" smtClean="0">
                <a:solidFill>
                  <a:srgbClr val="7030A0"/>
                </a:solidFill>
              </a:rPr>
              <a:t>renesanse</a:t>
            </a:r>
            <a:endParaRPr lang="lv-LV" b="1" dirty="0">
              <a:solidFill>
                <a:srgbClr val="7030A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7993" y="109212"/>
            <a:ext cx="4730952" cy="6713687"/>
          </a:xfrm>
        </p:spPr>
      </p:pic>
    </p:spTree>
    <p:extLst>
      <p:ext uri="{BB962C8B-B14F-4D97-AF65-F5344CB8AC3E}">
        <p14:creationId xmlns:p14="http://schemas.microsoft.com/office/powerpoint/2010/main" val="3686853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863026" y="-1215518"/>
            <a:ext cx="6745185" cy="9169377"/>
          </a:xfrm>
        </p:spPr>
      </p:pic>
    </p:spTree>
    <p:extLst>
      <p:ext uri="{BB962C8B-B14F-4D97-AF65-F5344CB8AC3E}">
        <p14:creationId xmlns:p14="http://schemas.microsoft.com/office/powerpoint/2010/main" val="345996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815497" y="-1395864"/>
            <a:ext cx="6903316" cy="9604412"/>
          </a:xfrm>
        </p:spPr>
      </p:pic>
    </p:spTree>
    <p:extLst>
      <p:ext uri="{BB962C8B-B14F-4D97-AF65-F5344CB8AC3E}">
        <p14:creationId xmlns:p14="http://schemas.microsoft.com/office/powerpoint/2010/main" val="148395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7166" y="35145"/>
            <a:ext cx="9252488" cy="6886449"/>
          </a:xfrm>
        </p:spPr>
      </p:pic>
    </p:spTree>
    <p:extLst>
      <p:ext uri="{BB962C8B-B14F-4D97-AF65-F5344CB8AC3E}">
        <p14:creationId xmlns:p14="http://schemas.microsoft.com/office/powerpoint/2010/main" val="308099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6135" y="281984"/>
            <a:ext cx="8928535" cy="6576015"/>
          </a:xfrm>
        </p:spPr>
      </p:pic>
    </p:spTree>
    <p:extLst>
      <p:ext uri="{BB962C8B-B14F-4D97-AF65-F5344CB8AC3E}">
        <p14:creationId xmlns:p14="http://schemas.microsoft.com/office/powerpoint/2010/main" val="342558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706" y="452846"/>
            <a:ext cx="8566678" cy="628758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0099" t="4234"/>
          <a:stretch/>
        </p:blipFill>
        <p:spPr>
          <a:xfrm>
            <a:off x="418012" y="348917"/>
            <a:ext cx="2713694" cy="6379122"/>
          </a:xfrm>
          <a:prstGeom prst="rect">
            <a:avLst/>
          </a:prstGeom>
        </p:spPr>
      </p:pic>
    </p:spTree>
    <p:extLst>
      <p:ext uri="{BB962C8B-B14F-4D97-AF65-F5344CB8AC3E}">
        <p14:creationId xmlns:p14="http://schemas.microsoft.com/office/powerpoint/2010/main" val="395164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Content Placeholder 2"/>
          <p:cNvSpPr>
            <a:spLocks noGrp="1"/>
          </p:cNvSpPr>
          <p:nvPr>
            <p:ph idx="1"/>
          </p:nvPr>
        </p:nvSpPr>
        <p:spPr/>
        <p:txBody>
          <a:bodyPr/>
          <a:lstStyle/>
          <a:p>
            <a:r>
              <a:rPr lang="en-US" dirty="0" err="1" smtClean="0"/>
              <a:t>Trajektorijas</a:t>
            </a:r>
            <a:endParaRPr lang="lv-LV" dirty="0"/>
          </a:p>
        </p:txBody>
      </p:sp>
    </p:spTree>
    <p:extLst>
      <p:ext uri="{BB962C8B-B14F-4D97-AF65-F5344CB8AC3E}">
        <p14:creationId xmlns:p14="http://schemas.microsoft.com/office/powerpoint/2010/main" val="809917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solidFill>
                  <a:srgbClr val="7030A0"/>
                </a:solidFill>
              </a:rPr>
              <a:t>Vēlētāju</a:t>
            </a:r>
            <a:r>
              <a:rPr lang="en-US" sz="3600" b="1" dirty="0" smtClean="0">
                <a:solidFill>
                  <a:srgbClr val="7030A0"/>
                </a:solidFill>
              </a:rPr>
              <a:t> </a:t>
            </a:r>
            <a:r>
              <a:rPr lang="en-US" sz="3600" b="1" dirty="0" err="1" smtClean="0">
                <a:solidFill>
                  <a:srgbClr val="7030A0"/>
                </a:solidFill>
              </a:rPr>
              <a:t>aktivitāte</a:t>
            </a:r>
            <a:r>
              <a:rPr lang="en-US" sz="3600" b="1" dirty="0" smtClean="0">
                <a:solidFill>
                  <a:srgbClr val="7030A0"/>
                </a:solidFill>
              </a:rPr>
              <a:t> </a:t>
            </a:r>
            <a:r>
              <a:rPr lang="en-US" sz="3600" b="1" dirty="0" err="1" smtClean="0">
                <a:solidFill>
                  <a:srgbClr val="7030A0"/>
                </a:solidFill>
              </a:rPr>
              <a:t>parlamenta</a:t>
            </a:r>
            <a:r>
              <a:rPr lang="en-US" sz="3600" b="1" dirty="0" smtClean="0">
                <a:solidFill>
                  <a:srgbClr val="7030A0"/>
                </a:solidFill>
              </a:rPr>
              <a:t> </a:t>
            </a:r>
            <a:r>
              <a:rPr lang="en-US" sz="3600" b="1" dirty="0" err="1" smtClean="0">
                <a:solidFill>
                  <a:srgbClr val="7030A0"/>
                </a:solidFill>
              </a:rPr>
              <a:t>vēlēšanās</a:t>
            </a:r>
            <a:r>
              <a:rPr lang="en-US" sz="3600" b="1" dirty="0" smtClean="0">
                <a:solidFill>
                  <a:srgbClr val="7030A0"/>
                </a:solidFill>
              </a:rPr>
              <a:t> </a:t>
            </a:r>
            <a:r>
              <a:rPr lang="en-US" sz="3600" b="1" dirty="0" err="1" smtClean="0">
                <a:solidFill>
                  <a:srgbClr val="7030A0"/>
                </a:solidFill>
              </a:rPr>
              <a:t>Latvijā</a:t>
            </a:r>
            <a:r>
              <a:rPr lang="en-US" sz="3600" b="1" dirty="0" smtClean="0">
                <a:solidFill>
                  <a:srgbClr val="7030A0"/>
                </a:solidFill>
              </a:rPr>
              <a:t> </a:t>
            </a:r>
            <a:br>
              <a:rPr lang="en-US" sz="3600" b="1" dirty="0" smtClean="0">
                <a:solidFill>
                  <a:srgbClr val="7030A0"/>
                </a:solidFill>
              </a:rPr>
            </a:br>
            <a:r>
              <a:rPr lang="en-US" sz="3600" b="1" dirty="0" smtClean="0">
                <a:solidFill>
                  <a:srgbClr val="7030A0"/>
                </a:solidFill>
              </a:rPr>
              <a:t>(1920-2022, </a:t>
            </a:r>
            <a:r>
              <a:rPr lang="en-US" sz="3600" b="1" dirty="0" err="1" smtClean="0">
                <a:solidFill>
                  <a:srgbClr val="7030A0"/>
                </a:solidFill>
              </a:rPr>
              <a:t>procenti</a:t>
            </a:r>
            <a:r>
              <a:rPr lang="en-US" sz="3600" b="1" dirty="0" smtClean="0">
                <a:solidFill>
                  <a:srgbClr val="7030A0"/>
                </a:solidFill>
              </a:rPr>
              <a:t> no </a:t>
            </a:r>
            <a:r>
              <a:rPr lang="en-US" sz="3600" b="1" dirty="0" err="1" smtClean="0">
                <a:solidFill>
                  <a:srgbClr val="7030A0"/>
                </a:solidFill>
              </a:rPr>
              <a:t>balsstiesīgajiem</a:t>
            </a:r>
            <a:r>
              <a:rPr lang="en-US" sz="3600" b="1" dirty="0" smtClean="0">
                <a:solidFill>
                  <a:srgbClr val="7030A0"/>
                </a:solidFill>
              </a:rPr>
              <a:t>)</a:t>
            </a:r>
            <a:endParaRPr lang="lv-LV" sz="3600" b="1" dirty="0">
              <a:solidFill>
                <a:srgbClr val="7030A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68282834"/>
              </p:ext>
            </p:extLst>
          </p:nvPr>
        </p:nvGraphicFramePr>
        <p:xfrm>
          <a:off x="838200" y="1690687"/>
          <a:ext cx="10515600" cy="47188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7345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451" y="814304"/>
            <a:ext cx="5506453" cy="1325563"/>
          </a:xfrm>
        </p:spPr>
        <p:txBody>
          <a:bodyPr>
            <a:normAutofit fontScale="90000"/>
          </a:bodyPr>
          <a:lstStyle/>
          <a:p>
            <a:r>
              <a:rPr lang="en-US" b="1" dirty="0" err="1" smtClean="0">
                <a:solidFill>
                  <a:srgbClr val="7030A0"/>
                </a:solidFill>
              </a:rPr>
              <a:t>Demogrāfijas</a:t>
            </a:r>
            <a:r>
              <a:rPr lang="en-US" b="1" dirty="0" smtClean="0">
                <a:solidFill>
                  <a:srgbClr val="7030A0"/>
                </a:solidFill>
              </a:rPr>
              <a:t> </a:t>
            </a:r>
            <a:r>
              <a:rPr lang="en-US" b="1" dirty="0" err="1" smtClean="0">
                <a:solidFill>
                  <a:srgbClr val="7030A0"/>
                </a:solidFill>
              </a:rPr>
              <a:t>prognozes</a:t>
            </a:r>
            <a:r>
              <a:rPr lang="en-US" b="1" dirty="0" smtClean="0">
                <a:solidFill>
                  <a:srgbClr val="7030A0"/>
                </a:solidFill>
              </a:rPr>
              <a:t> </a:t>
            </a:r>
            <a:r>
              <a:rPr lang="en-US" b="1" dirty="0" err="1" smtClean="0">
                <a:solidFill>
                  <a:srgbClr val="7030A0"/>
                </a:solidFill>
              </a:rPr>
              <a:t>līdz</a:t>
            </a:r>
            <a:r>
              <a:rPr lang="en-US" b="1" dirty="0" smtClean="0">
                <a:solidFill>
                  <a:srgbClr val="7030A0"/>
                </a:solidFill>
              </a:rPr>
              <a:t> 2060. </a:t>
            </a:r>
            <a:r>
              <a:rPr lang="en-US" b="1" dirty="0" err="1" smtClean="0">
                <a:solidFill>
                  <a:srgbClr val="7030A0"/>
                </a:solidFill>
              </a:rPr>
              <a:t>gadam</a:t>
            </a:r>
            <a:r>
              <a:rPr lang="en-US" b="1" dirty="0" smtClean="0">
                <a:solidFill>
                  <a:srgbClr val="7030A0"/>
                </a:solidFill>
              </a:rPr>
              <a:t> (</a:t>
            </a:r>
            <a:r>
              <a:rPr lang="en-US" b="1" dirty="0" err="1" smtClean="0">
                <a:solidFill>
                  <a:srgbClr val="7030A0"/>
                </a:solidFill>
              </a:rPr>
              <a:t>Ekonomikas</a:t>
            </a:r>
            <a:r>
              <a:rPr lang="en-US" b="1" dirty="0" smtClean="0">
                <a:solidFill>
                  <a:srgbClr val="7030A0"/>
                </a:solidFill>
              </a:rPr>
              <a:t> </a:t>
            </a:r>
            <a:r>
              <a:rPr lang="en-US" b="1" dirty="0" err="1" smtClean="0">
                <a:solidFill>
                  <a:srgbClr val="7030A0"/>
                </a:solidFill>
              </a:rPr>
              <a:t>ministrija</a:t>
            </a:r>
            <a:r>
              <a:rPr lang="en-US" b="1" dirty="0">
                <a:solidFill>
                  <a:srgbClr val="7030A0"/>
                </a:solidFill>
              </a:rPr>
              <a:t>)</a:t>
            </a:r>
            <a:r>
              <a:rPr lang="en-US" dirty="0"/>
              <a:t/>
            </a:r>
            <a:br>
              <a:rPr lang="en-US" dirty="0"/>
            </a:br>
            <a:r>
              <a:rPr lang="en-US" sz="1800" dirty="0"/>
              <a:t>https://prognozes.em.gov.lv/lv/demografijas-prognozes</a:t>
            </a:r>
            <a:endParaRPr lang="lv-LV" sz="1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99901774"/>
              </p:ext>
            </p:extLst>
          </p:nvPr>
        </p:nvGraphicFramePr>
        <p:xfrm>
          <a:off x="313510" y="418010"/>
          <a:ext cx="5573942" cy="6069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179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751" y="3273731"/>
            <a:ext cx="5586153" cy="3458095"/>
          </a:xfrm>
          <a:prstGeom prst="rect">
            <a:avLst/>
          </a:prstGeo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529" t="17014"/>
          <a:stretch/>
        </p:blipFill>
        <p:spPr>
          <a:xfrm>
            <a:off x="157302" y="60960"/>
            <a:ext cx="5711087" cy="3135086"/>
          </a:xfrm>
          <a:prstGeom prst="rect">
            <a:avLst/>
          </a:prstGeom>
        </p:spPr>
      </p:pic>
      <p:pic>
        <p:nvPicPr>
          <p:cNvPr id="6" name="Content Placeholder 3" descr="http://www.periodika.lv/periodika2-viewer/view/img/block?block=P1_CB00001&amp;issue=/p_001_aizk1931n20&amp;article=DIVL12&amp;quality=&amp;doctype=Newspaper"/>
          <p:cNvPicPr>
            <a:picLocks/>
          </p:cNvPicPr>
          <p:nvPr/>
        </p:nvPicPr>
        <p:blipFill rotWithShape="1">
          <a:blip r:embed="rId4" cstate="print">
            <a:extLst>
              <a:ext uri="{28A0092B-C50C-407E-A947-70E740481C1C}">
                <a14:useLocalDpi xmlns:a14="http://schemas.microsoft.com/office/drawing/2010/main" val="0"/>
              </a:ext>
            </a:extLst>
          </a:blip>
          <a:srcRect l="3430" b="12621"/>
          <a:stretch/>
        </p:blipFill>
        <p:spPr>
          <a:xfrm>
            <a:off x="6801393" y="3662055"/>
            <a:ext cx="4659085" cy="3195945"/>
          </a:xfrm>
          <a:prstGeom prst="rect">
            <a:avLst/>
          </a:prstGeom>
        </p:spPr>
      </p:pic>
      <p:pic>
        <p:nvPicPr>
          <p:cNvPr id="7" name="Content Placeholder 3" descr="A group of people sitting at a podium&#10;&#10;Description automatically generated with low confidence"/>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069874" y="0"/>
            <a:ext cx="4589417" cy="3535881"/>
          </a:xfrm>
          <a:prstGeom prst="rect">
            <a:avLst/>
          </a:prstGeom>
        </p:spPr>
      </p:pic>
    </p:spTree>
    <p:extLst>
      <p:ext uri="{BB962C8B-B14F-4D97-AF65-F5344CB8AC3E}">
        <p14:creationId xmlns:p14="http://schemas.microsoft.com/office/powerpoint/2010/main" val="303268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graphicFrame>
        <p:nvGraphicFramePr>
          <p:cNvPr id="7" name="Chart 6"/>
          <p:cNvGraphicFramePr>
            <a:graphicFrameLocks/>
          </p:cNvGraphicFramePr>
          <p:nvPr>
            <p:extLst>
              <p:ext uri="{D42A27DB-BD31-4B8C-83A1-F6EECF244321}">
                <p14:modId xmlns:p14="http://schemas.microsoft.com/office/powerpoint/2010/main" val="2751967591"/>
              </p:ext>
            </p:extLst>
          </p:nvPr>
        </p:nvGraphicFramePr>
        <p:xfrm>
          <a:off x="5618747" y="365125"/>
          <a:ext cx="6236369" cy="6249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6"/>
          <p:cNvGraphicFramePr>
            <a:graphicFrameLocks/>
          </p:cNvGraphicFramePr>
          <p:nvPr>
            <p:extLst>
              <p:ext uri="{D42A27DB-BD31-4B8C-83A1-F6EECF244321}">
                <p14:modId xmlns:p14="http://schemas.microsoft.com/office/powerpoint/2010/main" val="3321893670"/>
              </p:ext>
            </p:extLst>
          </p:nvPr>
        </p:nvGraphicFramePr>
        <p:xfrm>
          <a:off x="313510" y="992776"/>
          <a:ext cx="5095197" cy="5556069"/>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p:cNvSpPr>
            <a:spLocks noGrp="1"/>
          </p:cNvSpPr>
          <p:nvPr>
            <p:ph idx="1"/>
          </p:nvPr>
        </p:nvSpPr>
        <p:spPr>
          <a:xfrm>
            <a:off x="838200" y="1825625"/>
            <a:ext cx="2288177" cy="4351338"/>
          </a:xfrm>
        </p:spPr>
        <p:txBody>
          <a:bodyPr/>
          <a:lstStyle/>
          <a:p>
            <a:endParaRPr lang="lv-LV" dirty="0"/>
          </a:p>
        </p:txBody>
      </p:sp>
      <p:sp>
        <p:nvSpPr>
          <p:cNvPr id="3" name="Right Arrow 2"/>
          <p:cNvSpPr/>
          <p:nvPr/>
        </p:nvSpPr>
        <p:spPr>
          <a:xfrm>
            <a:off x="994611" y="192505"/>
            <a:ext cx="4467725" cy="2350169"/>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Baltijas</a:t>
            </a:r>
            <a:r>
              <a:rPr lang="en-US" dirty="0" smtClean="0"/>
              <a:t> </a:t>
            </a:r>
            <a:r>
              <a:rPr lang="en-US" dirty="0" err="1" smtClean="0"/>
              <a:t>jūras</a:t>
            </a:r>
            <a:r>
              <a:rPr lang="en-US" dirty="0" smtClean="0"/>
              <a:t> </a:t>
            </a:r>
            <a:r>
              <a:rPr lang="en-US" dirty="0" err="1" smtClean="0"/>
              <a:t>reģiona</a:t>
            </a:r>
            <a:r>
              <a:rPr lang="en-US" dirty="0" smtClean="0"/>
              <a:t> </a:t>
            </a:r>
            <a:r>
              <a:rPr lang="en-US" dirty="0" err="1" smtClean="0"/>
              <a:t>valstu</a:t>
            </a:r>
            <a:r>
              <a:rPr lang="en-US" dirty="0" smtClean="0"/>
              <a:t> </a:t>
            </a:r>
            <a:r>
              <a:rPr lang="en-US" dirty="0" err="1" smtClean="0"/>
              <a:t>iedzīvotāju</a:t>
            </a:r>
            <a:r>
              <a:rPr lang="en-US" dirty="0" smtClean="0"/>
              <a:t> </a:t>
            </a:r>
            <a:r>
              <a:rPr lang="en-US" dirty="0" err="1" smtClean="0"/>
              <a:t>skaits</a:t>
            </a:r>
            <a:r>
              <a:rPr lang="en-US" dirty="0" smtClean="0"/>
              <a:t> (1900 – 2022)</a:t>
            </a:r>
            <a:endParaRPr lang="lv-LV" dirty="0"/>
          </a:p>
        </p:txBody>
      </p:sp>
    </p:spTree>
    <p:extLst>
      <p:ext uri="{BB962C8B-B14F-4D97-AF65-F5344CB8AC3E}">
        <p14:creationId xmlns:p14="http://schemas.microsoft.com/office/powerpoint/2010/main" val="1646330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1397915" cy="1325563"/>
          </a:xfrm>
        </p:spPr>
        <p:txBody>
          <a:bodyPr/>
          <a:lstStyle/>
          <a:p>
            <a:r>
              <a:rPr lang="en-US" b="1" dirty="0" err="1" smtClean="0">
                <a:solidFill>
                  <a:srgbClr val="7030A0"/>
                </a:solidFill>
              </a:rPr>
              <a:t>Sabiedrības</a:t>
            </a:r>
            <a:r>
              <a:rPr lang="en-US" b="1" dirty="0" smtClean="0">
                <a:solidFill>
                  <a:srgbClr val="7030A0"/>
                </a:solidFill>
              </a:rPr>
              <a:t> </a:t>
            </a:r>
            <a:r>
              <a:rPr lang="en-US" b="1" dirty="0" err="1" smtClean="0">
                <a:solidFill>
                  <a:srgbClr val="7030A0"/>
                </a:solidFill>
              </a:rPr>
              <a:t>novecošanās</a:t>
            </a:r>
            <a:r>
              <a:rPr lang="en-US" b="1" dirty="0" smtClean="0">
                <a:solidFill>
                  <a:srgbClr val="7030A0"/>
                </a:solidFill>
              </a:rPr>
              <a:t> </a:t>
            </a:r>
            <a:r>
              <a:rPr lang="en-US" b="1" dirty="0" err="1" smtClean="0">
                <a:solidFill>
                  <a:srgbClr val="7030A0"/>
                </a:solidFill>
              </a:rPr>
              <a:t>trajektorija</a:t>
            </a:r>
            <a:r>
              <a:rPr lang="en-US" b="1" dirty="0" smtClean="0">
                <a:solidFill>
                  <a:srgbClr val="7030A0"/>
                </a:solidFill>
              </a:rPr>
              <a:t> (1920-2020)</a:t>
            </a:r>
            <a:endParaRPr lang="lv-LV" b="1"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069369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8431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1397915" cy="1325563"/>
          </a:xfrm>
        </p:spPr>
        <p:txBody>
          <a:bodyPr/>
          <a:lstStyle/>
          <a:p>
            <a:r>
              <a:rPr lang="en-US" b="1" dirty="0" err="1" smtClean="0">
                <a:solidFill>
                  <a:srgbClr val="7030A0"/>
                </a:solidFill>
              </a:rPr>
              <a:t>Sabiedrības</a:t>
            </a:r>
            <a:r>
              <a:rPr lang="en-US" b="1" dirty="0" smtClean="0">
                <a:solidFill>
                  <a:srgbClr val="7030A0"/>
                </a:solidFill>
              </a:rPr>
              <a:t> </a:t>
            </a:r>
            <a:r>
              <a:rPr lang="en-US" b="1" dirty="0" err="1" smtClean="0">
                <a:solidFill>
                  <a:srgbClr val="7030A0"/>
                </a:solidFill>
              </a:rPr>
              <a:t>novecošanās</a:t>
            </a:r>
            <a:r>
              <a:rPr lang="en-US" b="1" dirty="0" smtClean="0">
                <a:solidFill>
                  <a:srgbClr val="7030A0"/>
                </a:solidFill>
              </a:rPr>
              <a:t> </a:t>
            </a:r>
            <a:r>
              <a:rPr lang="en-US" b="1" dirty="0" err="1" smtClean="0">
                <a:solidFill>
                  <a:srgbClr val="7030A0"/>
                </a:solidFill>
              </a:rPr>
              <a:t>trajektorija</a:t>
            </a:r>
            <a:r>
              <a:rPr lang="en-US" b="1" dirty="0" smtClean="0">
                <a:solidFill>
                  <a:srgbClr val="7030A0"/>
                </a:solidFill>
              </a:rPr>
              <a:t> un </a:t>
            </a:r>
            <a:r>
              <a:rPr lang="en-US" b="1" dirty="0" err="1" smtClean="0">
                <a:solidFill>
                  <a:srgbClr val="7030A0"/>
                </a:solidFill>
              </a:rPr>
              <a:t>nākotnes</a:t>
            </a:r>
            <a:r>
              <a:rPr lang="en-US" b="1" dirty="0" smtClean="0">
                <a:solidFill>
                  <a:srgbClr val="7030A0"/>
                </a:solidFill>
              </a:rPr>
              <a:t> </a:t>
            </a:r>
            <a:r>
              <a:rPr lang="en-US" b="1" dirty="0" err="1" smtClean="0">
                <a:solidFill>
                  <a:srgbClr val="7030A0"/>
                </a:solidFill>
              </a:rPr>
              <a:t>tendences</a:t>
            </a:r>
            <a:endParaRPr lang="lv-LV" b="1"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990905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Arrow 2"/>
          <p:cNvSpPr/>
          <p:nvPr/>
        </p:nvSpPr>
        <p:spPr>
          <a:xfrm rot="1296467">
            <a:off x="9777663" y="44356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ight Arrow 4"/>
          <p:cNvSpPr/>
          <p:nvPr/>
        </p:nvSpPr>
        <p:spPr>
          <a:xfrm rot="20320718">
            <a:off x="9617243" y="327603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29703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74" y="172620"/>
            <a:ext cx="10515600" cy="1325563"/>
          </a:xfrm>
        </p:spPr>
        <p:txBody>
          <a:bodyPr>
            <a:normAutofit fontScale="90000"/>
          </a:bodyPr>
          <a:lstStyle/>
          <a:p>
            <a:r>
              <a:rPr lang="lv-LV" sz="3600" b="1" dirty="0">
                <a:solidFill>
                  <a:srgbClr val="7030A0"/>
                </a:solidFill>
              </a:rPr>
              <a:t>Latvijas un Lietuvas </a:t>
            </a:r>
            <a:r>
              <a:rPr lang="lv-LV" sz="3600" b="1" dirty="0" smtClean="0">
                <a:solidFill>
                  <a:srgbClr val="7030A0"/>
                </a:solidFill>
              </a:rPr>
              <a:t>IKP</a:t>
            </a:r>
            <a:r>
              <a:rPr lang="en-US" sz="3600" b="1" dirty="0" smtClean="0">
                <a:solidFill>
                  <a:srgbClr val="7030A0"/>
                </a:solidFill>
              </a:rPr>
              <a:t> </a:t>
            </a:r>
            <a:r>
              <a:rPr lang="lv-LV" sz="3600" b="1" dirty="0" smtClean="0">
                <a:solidFill>
                  <a:srgbClr val="7030A0"/>
                </a:solidFill>
              </a:rPr>
              <a:t>2004 </a:t>
            </a:r>
            <a:r>
              <a:rPr lang="lv-LV" sz="3600" b="1" dirty="0">
                <a:solidFill>
                  <a:srgbClr val="7030A0"/>
                </a:solidFill>
              </a:rPr>
              <a:t>- 2022 </a:t>
            </a:r>
            <a:r>
              <a:rPr lang="en-US" sz="3600" b="1" dirty="0" smtClean="0">
                <a:solidFill>
                  <a:srgbClr val="7030A0"/>
                </a:solidFill>
              </a:rPr>
              <a:t/>
            </a:r>
            <a:br>
              <a:rPr lang="en-US" sz="3600" b="1" dirty="0" smtClean="0">
                <a:solidFill>
                  <a:srgbClr val="7030A0"/>
                </a:solidFill>
              </a:rPr>
            </a:br>
            <a:r>
              <a:rPr lang="lv-LV" sz="3600" b="1" dirty="0" smtClean="0">
                <a:solidFill>
                  <a:srgbClr val="7030A0"/>
                </a:solidFill>
              </a:rPr>
              <a:t>(</a:t>
            </a:r>
            <a:r>
              <a:rPr lang="en-US" sz="3600" b="1" dirty="0" err="1" smtClean="0">
                <a:solidFill>
                  <a:srgbClr val="7030A0"/>
                </a:solidFill>
              </a:rPr>
              <a:t>salīdzināmas</a:t>
            </a:r>
            <a:r>
              <a:rPr lang="en-US" sz="3600" b="1" dirty="0" smtClean="0">
                <a:solidFill>
                  <a:srgbClr val="7030A0"/>
                </a:solidFill>
              </a:rPr>
              <a:t> </a:t>
            </a:r>
            <a:r>
              <a:rPr lang="en-US" sz="3600" b="1" dirty="0" err="1" smtClean="0">
                <a:solidFill>
                  <a:srgbClr val="7030A0"/>
                </a:solidFill>
              </a:rPr>
              <a:t>cenās</a:t>
            </a:r>
            <a:r>
              <a:rPr lang="en-US" sz="3600" b="1" dirty="0" smtClean="0">
                <a:solidFill>
                  <a:srgbClr val="7030A0"/>
                </a:solidFill>
              </a:rPr>
              <a:t>, </a:t>
            </a:r>
            <a:r>
              <a:rPr lang="lv-LV" sz="3600" b="1" dirty="0" smtClean="0">
                <a:solidFill>
                  <a:srgbClr val="7030A0"/>
                </a:solidFill>
              </a:rPr>
              <a:t>2017</a:t>
            </a:r>
            <a:r>
              <a:rPr lang="lv-LV" sz="3600" b="1" dirty="0">
                <a:solidFill>
                  <a:srgbClr val="7030A0"/>
                </a:solidFill>
              </a:rPr>
              <a:t>.</a:t>
            </a:r>
            <a:r>
              <a:rPr lang="en-US" sz="3600" b="1" dirty="0">
                <a:solidFill>
                  <a:srgbClr val="7030A0"/>
                </a:solidFill>
              </a:rPr>
              <a:t> </a:t>
            </a:r>
            <a:r>
              <a:rPr lang="lv-LV" sz="3600" b="1" dirty="0">
                <a:solidFill>
                  <a:srgbClr val="7030A0"/>
                </a:solidFill>
              </a:rPr>
              <a:t>gada </a:t>
            </a:r>
            <a:r>
              <a:rPr lang="lv-LV" sz="3600" b="1" dirty="0" err="1" smtClean="0">
                <a:solidFill>
                  <a:srgbClr val="7030A0"/>
                </a:solidFill>
              </a:rPr>
              <a:t>starptautis</a:t>
            </a:r>
            <a:r>
              <a:rPr lang="en-US" sz="3600" b="1" dirty="0" err="1" smtClean="0">
                <a:solidFill>
                  <a:srgbClr val="7030A0"/>
                </a:solidFill>
              </a:rPr>
              <a:t>ko</a:t>
            </a:r>
            <a:r>
              <a:rPr lang="lv-LV" sz="3600" b="1" dirty="0" smtClean="0">
                <a:solidFill>
                  <a:srgbClr val="7030A0"/>
                </a:solidFill>
              </a:rPr>
              <a:t> dolār</a:t>
            </a:r>
            <a:r>
              <a:rPr lang="en-US" sz="3600" b="1" dirty="0" smtClean="0">
                <a:solidFill>
                  <a:srgbClr val="7030A0"/>
                </a:solidFill>
              </a:rPr>
              <a:t>u </a:t>
            </a:r>
            <a:r>
              <a:rPr lang="en-US" sz="3600" b="1" dirty="0" err="1" smtClean="0">
                <a:solidFill>
                  <a:srgbClr val="7030A0"/>
                </a:solidFill>
              </a:rPr>
              <a:t>miljonos</a:t>
            </a:r>
            <a:r>
              <a:rPr lang="lv-LV" sz="3600" b="1" dirty="0" smtClean="0">
                <a:solidFill>
                  <a:srgbClr val="7030A0"/>
                </a:solidFill>
              </a:rPr>
              <a:t>)</a:t>
            </a:r>
            <a:endParaRPr lang="lv-LV" sz="3600" b="1" dirty="0"/>
          </a:p>
        </p:txBody>
      </p:sp>
      <p:graphicFrame>
        <p:nvGraphicFramePr>
          <p:cNvPr id="4" name="Content Placeholder 3"/>
          <p:cNvGraphicFramePr>
            <a:graphicFrameLocks noGrp="1"/>
          </p:cNvGraphicFramePr>
          <p:nvPr>
            <p:ph idx="1"/>
            <p:extLst/>
          </p:nvPr>
        </p:nvGraphicFramePr>
        <p:xfrm>
          <a:off x="497305" y="1498184"/>
          <a:ext cx="11381874" cy="4990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8249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030A0"/>
                </a:solidFill>
              </a:rPr>
              <a:t>Ja </a:t>
            </a:r>
            <a:r>
              <a:rPr lang="en-US" b="1" dirty="0" err="1" smtClean="0">
                <a:solidFill>
                  <a:srgbClr val="7030A0"/>
                </a:solidFill>
              </a:rPr>
              <a:t>neuzkritīs</a:t>
            </a:r>
            <a:r>
              <a:rPr lang="en-US" b="1" dirty="0" smtClean="0">
                <a:solidFill>
                  <a:srgbClr val="7030A0"/>
                </a:solidFill>
              </a:rPr>
              <a:t> </a:t>
            </a:r>
            <a:r>
              <a:rPr lang="en-US" b="1" dirty="0" err="1" smtClean="0">
                <a:solidFill>
                  <a:srgbClr val="7030A0"/>
                </a:solidFill>
              </a:rPr>
              <a:t>meteorīts</a:t>
            </a:r>
            <a:r>
              <a:rPr lang="en-US" b="1" dirty="0" smtClean="0">
                <a:solidFill>
                  <a:srgbClr val="7030A0"/>
                </a:solidFill>
              </a:rPr>
              <a:t> un (</a:t>
            </a:r>
            <a:r>
              <a:rPr lang="en-US" b="1" dirty="0" err="1" smtClean="0">
                <a:solidFill>
                  <a:srgbClr val="7030A0"/>
                </a:solidFill>
              </a:rPr>
              <a:t>vai</a:t>
            </a:r>
            <a:r>
              <a:rPr lang="en-US" b="1" dirty="0" smtClean="0">
                <a:solidFill>
                  <a:srgbClr val="7030A0"/>
                </a:solidFill>
              </a:rPr>
              <a:t>) </a:t>
            </a:r>
            <a:r>
              <a:rPr lang="en-US" b="1" dirty="0" err="1" smtClean="0">
                <a:solidFill>
                  <a:srgbClr val="7030A0"/>
                </a:solidFill>
              </a:rPr>
              <a:t>mūs</a:t>
            </a:r>
            <a:r>
              <a:rPr lang="en-US" b="1" dirty="0" smtClean="0">
                <a:solidFill>
                  <a:srgbClr val="7030A0"/>
                </a:solidFill>
              </a:rPr>
              <a:t> </a:t>
            </a:r>
            <a:r>
              <a:rPr lang="en-US" b="1" dirty="0" err="1" smtClean="0">
                <a:solidFill>
                  <a:srgbClr val="7030A0"/>
                </a:solidFill>
              </a:rPr>
              <a:t>neokupēs</a:t>
            </a:r>
            <a:r>
              <a:rPr lang="en-US" b="1" dirty="0" smtClean="0">
                <a:solidFill>
                  <a:srgbClr val="7030A0"/>
                </a:solidFill>
              </a:rPr>
              <a:t> </a:t>
            </a:r>
            <a:r>
              <a:rPr lang="en-US" b="1" dirty="0" err="1" smtClean="0">
                <a:solidFill>
                  <a:srgbClr val="7030A0"/>
                </a:solidFill>
              </a:rPr>
              <a:t>krievi</a:t>
            </a:r>
            <a:r>
              <a:rPr lang="en-US" b="1" dirty="0" smtClean="0">
                <a:solidFill>
                  <a:srgbClr val="7030A0"/>
                </a:solidFill>
              </a:rPr>
              <a:t>, </a:t>
            </a:r>
            <a:r>
              <a:rPr lang="en-US" b="1" dirty="0" err="1" smtClean="0">
                <a:solidFill>
                  <a:srgbClr val="7030A0"/>
                </a:solidFill>
              </a:rPr>
              <a:t>mūs</a:t>
            </a:r>
            <a:r>
              <a:rPr lang="en-US" b="1" dirty="0" smtClean="0">
                <a:solidFill>
                  <a:srgbClr val="7030A0"/>
                </a:solidFill>
              </a:rPr>
              <a:t> </a:t>
            </a:r>
            <a:r>
              <a:rPr lang="en-US" b="1" dirty="0" err="1" smtClean="0">
                <a:solidFill>
                  <a:srgbClr val="7030A0"/>
                </a:solidFill>
              </a:rPr>
              <a:t>visticamāk</a:t>
            </a:r>
            <a:r>
              <a:rPr lang="en-US" b="1" dirty="0" smtClean="0">
                <a:solidFill>
                  <a:srgbClr val="7030A0"/>
                </a:solidFill>
              </a:rPr>
              <a:t> </a:t>
            </a:r>
            <a:r>
              <a:rPr lang="en-US" b="1" dirty="0" err="1" smtClean="0">
                <a:solidFill>
                  <a:srgbClr val="7030A0"/>
                </a:solidFill>
              </a:rPr>
              <a:t>sagaida</a:t>
            </a:r>
            <a:r>
              <a:rPr lang="en-US" b="1" dirty="0" smtClean="0">
                <a:solidFill>
                  <a:srgbClr val="7030A0"/>
                </a:solidFill>
              </a:rPr>
              <a:t> </a:t>
            </a:r>
            <a:r>
              <a:rPr lang="en-US" b="1" dirty="0" err="1" smtClean="0">
                <a:solidFill>
                  <a:srgbClr val="7030A0"/>
                </a:solidFill>
              </a:rPr>
              <a:t>sekojošs</a:t>
            </a:r>
            <a:r>
              <a:rPr lang="en-US" b="1" dirty="0" smtClean="0">
                <a:solidFill>
                  <a:srgbClr val="7030A0"/>
                </a:solidFill>
              </a:rPr>
              <a:t> </a:t>
            </a:r>
            <a:r>
              <a:rPr lang="en-US" b="1" dirty="0" err="1" smtClean="0">
                <a:solidFill>
                  <a:srgbClr val="7030A0"/>
                </a:solidFill>
              </a:rPr>
              <a:t>scenārijs</a:t>
            </a:r>
            <a:r>
              <a:rPr lang="en-US" b="1" dirty="0" smtClean="0">
                <a:solidFill>
                  <a:srgbClr val="7030A0"/>
                </a:solidFill>
              </a:rPr>
              <a:t>:</a:t>
            </a:r>
            <a:endParaRPr lang="lv-LV" b="1" dirty="0">
              <a:solidFill>
                <a:srgbClr val="7030A0"/>
              </a:solidFill>
            </a:endParaRPr>
          </a:p>
        </p:txBody>
      </p:sp>
      <p:sp>
        <p:nvSpPr>
          <p:cNvPr id="3" name="Content Placeholder 2"/>
          <p:cNvSpPr>
            <a:spLocks noGrp="1"/>
          </p:cNvSpPr>
          <p:nvPr>
            <p:ph idx="1"/>
          </p:nvPr>
        </p:nvSpPr>
        <p:spPr/>
        <p:txBody>
          <a:bodyPr>
            <a:normAutofit lnSpcReduction="10000"/>
          </a:bodyPr>
          <a:lstStyle/>
          <a:p>
            <a:r>
              <a:rPr lang="en-US" dirty="0" err="1" smtClean="0"/>
              <a:t>Novecosim</a:t>
            </a:r>
            <a:r>
              <a:rPr lang="en-US" dirty="0" smtClean="0"/>
              <a:t> </a:t>
            </a:r>
            <a:r>
              <a:rPr lang="en-US" dirty="0" err="1" smtClean="0"/>
              <a:t>kopā</a:t>
            </a:r>
            <a:r>
              <a:rPr lang="en-US" dirty="0" smtClean="0"/>
              <a:t> </a:t>
            </a:r>
            <a:r>
              <a:rPr lang="en-US" dirty="0" err="1" smtClean="0"/>
              <a:t>ar</a:t>
            </a:r>
            <a:r>
              <a:rPr lang="en-US" dirty="0" smtClean="0"/>
              <a:t> </a:t>
            </a:r>
            <a:r>
              <a:rPr lang="en-US" dirty="0" err="1" smtClean="0"/>
              <a:t>pārējo</a:t>
            </a:r>
            <a:r>
              <a:rPr lang="en-US" dirty="0" smtClean="0"/>
              <a:t> </a:t>
            </a:r>
            <a:r>
              <a:rPr lang="en-US" dirty="0" err="1" smtClean="0"/>
              <a:t>Eiropu</a:t>
            </a:r>
            <a:endParaRPr lang="en-US" dirty="0" smtClean="0"/>
          </a:p>
          <a:p>
            <a:r>
              <a:rPr lang="en-US" dirty="0" err="1" smtClean="0"/>
              <a:t>Ļoti</a:t>
            </a:r>
            <a:r>
              <a:rPr lang="en-US" dirty="0" smtClean="0"/>
              <a:t> </a:t>
            </a:r>
            <a:r>
              <a:rPr lang="en-US" dirty="0" err="1" smtClean="0"/>
              <a:t>lēnām</a:t>
            </a:r>
            <a:r>
              <a:rPr lang="en-US" dirty="0" smtClean="0"/>
              <a:t> </a:t>
            </a:r>
            <a:r>
              <a:rPr lang="en-US" dirty="0" err="1" smtClean="0"/>
              <a:t>ienākumu</a:t>
            </a:r>
            <a:r>
              <a:rPr lang="en-US" dirty="0" smtClean="0"/>
              <a:t> </a:t>
            </a:r>
            <a:r>
              <a:rPr lang="en-US" dirty="0" err="1" smtClean="0"/>
              <a:t>ziņā</a:t>
            </a:r>
            <a:r>
              <a:rPr lang="en-US" dirty="0" smtClean="0"/>
              <a:t> </a:t>
            </a:r>
            <a:r>
              <a:rPr lang="en-US" dirty="0" err="1" smtClean="0"/>
              <a:t>uz</a:t>
            </a:r>
            <a:r>
              <a:rPr lang="en-US" dirty="0" smtClean="0"/>
              <a:t> </a:t>
            </a:r>
            <a:r>
              <a:rPr lang="en-US" dirty="0" err="1" smtClean="0"/>
              <a:t>vienu</a:t>
            </a:r>
            <a:r>
              <a:rPr lang="en-US" dirty="0" smtClean="0"/>
              <a:t> </a:t>
            </a:r>
            <a:r>
              <a:rPr lang="en-US" dirty="0" err="1" smtClean="0"/>
              <a:t>iedzīvotāju</a:t>
            </a:r>
            <a:r>
              <a:rPr lang="en-US" dirty="0" smtClean="0"/>
              <a:t> </a:t>
            </a:r>
            <a:r>
              <a:rPr lang="en-US" dirty="0" err="1" smtClean="0"/>
              <a:t>tuvosimies</a:t>
            </a:r>
            <a:r>
              <a:rPr lang="en-US" dirty="0" smtClean="0"/>
              <a:t> </a:t>
            </a:r>
            <a:r>
              <a:rPr lang="en-US" dirty="0" err="1"/>
              <a:t>R</a:t>
            </a:r>
            <a:r>
              <a:rPr lang="en-US" dirty="0" err="1" smtClean="0"/>
              <a:t>ietumeiropas</a:t>
            </a:r>
            <a:r>
              <a:rPr lang="en-US" dirty="0" smtClean="0"/>
              <a:t> </a:t>
            </a:r>
            <a:r>
              <a:rPr lang="en-US" dirty="0" err="1" smtClean="0"/>
              <a:t>valstīm</a:t>
            </a:r>
            <a:endParaRPr lang="en-US" dirty="0" smtClean="0"/>
          </a:p>
          <a:p>
            <a:r>
              <a:rPr lang="en-US" dirty="0" err="1" smtClean="0"/>
              <a:t>Klimats</a:t>
            </a:r>
            <a:r>
              <a:rPr lang="en-US" dirty="0" smtClean="0"/>
              <a:t> </a:t>
            </a:r>
            <a:r>
              <a:rPr lang="en-US" dirty="0" err="1" smtClean="0"/>
              <a:t>salīdzinājumā</a:t>
            </a:r>
            <a:r>
              <a:rPr lang="en-US" dirty="0" smtClean="0"/>
              <a:t> </a:t>
            </a:r>
            <a:r>
              <a:rPr lang="en-US" dirty="0" err="1" smtClean="0"/>
              <a:t>ar</a:t>
            </a:r>
            <a:r>
              <a:rPr lang="en-US" dirty="0" smtClean="0"/>
              <a:t> </a:t>
            </a:r>
            <a:r>
              <a:rPr lang="en-US" dirty="0" err="1" smtClean="0"/>
              <a:t>Dienvideiropu</a:t>
            </a:r>
            <a:r>
              <a:rPr lang="en-US" dirty="0" smtClean="0"/>
              <a:t> pie mums </a:t>
            </a:r>
            <a:r>
              <a:rPr lang="en-US" dirty="0" err="1" smtClean="0"/>
              <a:t>paliks</a:t>
            </a:r>
            <a:r>
              <a:rPr lang="en-US" dirty="0" smtClean="0"/>
              <a:t> </a:t>
            </a:r>
            <a:r>
              <a:rPr lang="en-US" dirty="0" err="1" smtClean="0"/>
              <a:t>pievilcīgāks</a:t>
            </a:r>
            <a:endParaRPr lang="en-US" dirty="0" smtClean="0"/>
          </a:p>
          <a:p>
            <a:r>
              <a:rPr lang="en-US" dirty="0" err="1" smtClean="0"/>
              <a:t>Arvien</a:t>
            </a:r>
            <a:r>
              <a:rPr lang="en-US" dirty="0" smtClean="0"/>
              <a:t> </a:t>
            </a:r>
            <a:r>
              <a:rPr lang="en-US" dirty="0" err="1" smtClean="0"/>
              <a:t>lielāku</a:t>
            </a:r>
            <a:r>
              <a:rPr lang="en-US" dirty="0" smtClean="0"/>
              <a:t> </a:t>
            </a:r>
            <a:r>
              <a:rPr lang="en-US" dirty="0" err="1" smtClean="0"/>
              <a:t>lomu</a:t>
            </a:r>
            <a:r>
              <a:rPr lang="en-US" dirty="0" smtClean="0"/>
              <a:t> </a:t>
            </a:r>
            <a:r>
              <a:rPr lang="en-US" dirty="0" err="1" smtClean="0"/>
              <a:t>spēlēs</a:t>
            </a:r>
            <a:r>
              <a:rPr lang="en-US" dirty="0" smtClean="0"/>
              <a:t> </a:t>
            </a:r>
            <a:r>
              <a:rPr lang="en-US" dirty="0" err="1" smtClean="0"/>
              <a:t>tehnoloģijas</a:t>
            </a:r>
            <a:r>
              <a:rPr lang="en-US" dirty="0" smtClean="0"/>
              <a:t> un to </a:t>
            </a:r>
            <a:r>
              <a:rPr lang="en-US" dirty="0" err="1" smtClean="0"/>
              <a:t>pieejamība</a:t>
            </a:r>
            <a:endParaRPr lang="en-US" dirty="0" smtClean="0"/>
          </a:p>
          <a:p>
            <a:r>
              <a:rPr lang="en-US" dirty="0" err="1" smtClean="0"/>
              <a:t>Saasināsies</a:t>
            </a:r>
            <a:r>
              <a:rPr lang="en-US" dirty="0" smtClean="0"/>
              <a:t> </a:t>
            </a:r>
            <a:r>
              <a:rPr lang="en-US" dirty="0" err="1" smtClean="0"/>
              <a:t>globālā</a:t>
            </a:r>
            <a:r>
              <a:rPr lang="en-US" dirty="0" smtClean="0"/>
              <a:t> </a:t>
            </a:r>
            <a:r>
              <a:rPr lang="en-US" dirty="0" err="1" smtClean="0"/>
              <a:t>konkurence</a:t>
            </a:r>
            <a:r>
              <a:rPr lang="en-US" dirty="0" smtClean="0"/>
              <a:t> (</a:t>
            </a:r>
            <a:r>
              <a:rPr lang="en-US" dirty="0" err="1" smtClean="0"/>
              <a:t>arī</a:t>
            </a:r>
            <a:r>
              <a:rPr lang="en-US" dirty="0" smtClean="0"/>
              <a:t> </a:t>
            </a:r>
            <a:r>
              <a:rPr lang="en-US" dirty="0" err="1" smtClean="0"/>
              <a:t>ģeopolitiski</a:t>
            </a:r>
            <a:r>
              <a:rPr lang="en-US" dirty="0" smtClean="0"/>
              <a:t>)</a:t>
            </a:r>
          </a:p>
          <a:p>
            <a:endParaRPr lang="en-US" dirty="0"/>
          </a:p>
          <a:p>
            <a:pPr marL="0" indent="0">
              <a:buNone/>
            </a:pPr>
            <a:r>
              <a:rPr lang="en-US" b="1" dirty="0" err="1" smtClean="0">
                <a:solidFill>
                  <a:srgbClr val="FF0000"/>
                </a:solidFill>
              </a:rPr>
              <a:t>Eiropa</a:t>
            </a:r>
            <a:r>
              <a:rPr lang="en-US" b="1" dirty="0" smtClean="0">
                <a:solidFill>
                  <a:srgbClr val="FF0000"/>
                </a:solidFill>
              </a:rPr>
              <a:t> </a:t>
            </a:r>
            <a:r>
              <a:rPr lang="en-US" b="1" dirty="0" err="1" smtClean="0">
                <a:solidFill>
                  <a:srgbClr val="FF0000"/>
                </a:solidFill>
              </a:rPr>
              <a:t>visticamāk</a:t>
            </a:r>
            <a:r>
              <a:rPr lang="en-US" b="1" dirty="0" smtClean="0">
                <a:solidFill>
                  <a:srgbClr val="FF0000"/>
                </a:solidFill>
              </a:rPr>
              <a:t> </a:t>
            </a:r>
            <a:r>
              <a:rPr lang="en-US" b="1" dirty="0" err="1" smtClean="0">
                <a:solidFill>
                  <a:srgbClr val="FF0000"/>
                </a:solidFill>
              </a:rPr>
              <a:t>nonāks</a:t>
            </a:r>
            <a:r>
              <a:rPr lang="en-US" b="1" dirty="0" smtClean="0">
                <a:solidFill>
                  <a:srgbClr val="FF0000"/>
                </a:solidFill>
              </a:rPr>
              <a:t> </a:t>
            </a:r>
            <a:r>
              <a:rPr lang="en-US" b="1" dirty="0" err="1" smtClean="0">
                <a:solidFill>
                  <a:srgbClr val="FF0000"/>
                </a:solidFill>
              </a:rPr>
              <a:t>dilemmu</a:t>
            </a:r>
            <a:r>
              <a:rPr lang="en-US" b="1" dirty="0" smtClean="0">
                <a:solidFill>
                  <a:srgbClr val="FF0000"/>
                </a:solidFill>
              </a:rPr>
              <a:t> </a:t>
            </a:r>
            <a:r>
              <a:rPr lang="en-US" b="1" dirty="0" err="1" smtClean="0">
                <a:solidFill>
                  <a:srgbClr val="FF0000"/>
                </a:solidFill>
              </a:rPr>
              <a:t>priekšā</a:t>
            </a:r>
            <a:r>
              <a:rPr lang="en-US" b="1" dirty="0" smtClean="0">
                <a:solidFill>
                  <a:srgbClr val="FF0000"/>
                </a:solidFill>
              </a:rPr>
              <a:t> – </a:t>
            </a:r>
            <a:r>
              <a:rPr lang="en-US" b="1" dirty="0" err="1" smtClean="0">
                <a:solidFill>
                  <a:srgbClr val="FF0000"/>
                </a:solidFill>
              </a:rPr>
              <a:t>kā</a:t>
            </a:r>
            <a:r>
              <a:rPr lang="en-US" b="1" dirty="0" smtClean="0">
                <a:solidFill>
                  <a:srgbClr val="FF0000"/>
                </a:solidFill>
              </a:rPr>
              <a:t> </a:t>
            </a:r>
            <a:r>
              <a:rPr lang="en-US" b="1" dirty="0" err="1" smtClean="0">
                <a:solidFill>
                  <a:srgbClr val="FF0000"/>
                </a:solidFill>
              </a:rPr>
              <a:t>saglabāt</a:t>
            </a:r>
            <a:r>
              <a:rPr lang="en-US" b="1" dirty="0" smtClean="0">
                <a:solidFill>
                  <a:srgbClr val="FF0000"/>
                </a:solidFill>
              </a:rPr>
              <a:t> </a:t>
            </a:r>
            <a:r>
              <a:rPr lang="en-US" b="1" dirty="0" err="1" smtClean="0">
                <a:solidFill>
                  <a:srgbClr val="FF0000"/>
                </a:solidFill>
              </a:rPr>
              <a:t>globālo</a:t>
            </a:r>
            <a:r>
              <a:rPr lang="en-US" b="1" dirty="0" smtClean="0">
                <a:solidFill>
                  <a:srgbClr val="FF0000"/>
                </a:solidFill>
              </a:rPr>
              <a:t> </a:t>
            </a:r>
            <a:r>
              <a:rPr lang="en-US" b="1" dirty="0" err="1" smtClean="0">
                <a:solidFill>
                  <a:srgbClr val="FF0000"/>
                </a:solidFill>
              </a:rPr>
              <a:t>ietekmi</a:t>
            </a:r>
            <a:r>
              <a:rPr lang="en-US" b="1" dirty="0" smtClean="0">
                <a:solidFill>
                  <a:srgbClr val="FF0000"/>
                </a:solidFill>
              </a:rPr>
              <a:t> un </a:t>
            </a:r>
            <a:r>
              <a:rPr lang="en-US" b="1" dirty="0" err="1" smtClean="0">
                <a:solidFill>
                  <a:srgbClr val="FF0000"/>
                </a:solidFill>
              </a:rPr>
              <a:t>konkurētspēju</a:t>
            </a:r>
            <a:r>
              <a:rPr lang="en-US" b="1" dirty="0" smtClean="0">
                <a:solidFill>
                  <a:srgbClr val="FF0000"/>
                </a:solidFill>
              </a:rPr>
              <a:t>, </a:t>
            </a:r>
            <a:r>
              <a:rPr lang="en-US" b="1" dirty="0" err="1" smtClean="0">
                <a:solidFill>
                  <a:srgbClr val="FF0000"/>
                </a:solidFill>
              </a:rPr>
              <a:t>kā</a:t>
            </a:r>
            <a:r>
              <a:rPr lang="en-US" b="1" dirty="0" smtClean="0">
                <a:solidFill>
                  <a:srgbClr val="FF0000"/>
                </a:solidFill>
              </a:rPr>
              <a:t> </a:t>
            </a:r>
            <a:r>
              <a:rPr lang="en-US" b="1" dirty="0" err="1" smtClean="0">
                <a:solidFill>
                  <a:srgbClr val="FF0000"/>
                </a:solidFill>
              </a:rPr>
              <a:t>saglabāt</a:t>
            </a:r>
            <a:r>
              <a:rPr lang="en-US" b="1" dirty="0" smtClean="0">
                <a:solidFill>
                  <a:srgbClr val="FF0000"/>
                </a:solidFill>
              </a:rPr>
              <a:t> </a:t>
            </a:r>
            <a:r>
              <a:rPr lang="en-US" b="1" dirty="0" err="1" smtClean="0">
                <a:solidFill>
                  <a:srgbClr val="FF0000"/>
                </a:solidFill>
              </a:rPr>
              <a:t>savas</a:t>
            </a:r>
            <a:r>
              <a:rPr lang="en-US" b="1" dirty="0" smtClean="0">
                <a:solidFill>
                  <a:srgbClr val="FF0000"/>
                </a:solidFill>
              </a:rPr>
              <a:t> </a:t>
            </a:r>
            <a:r>
              <a:rPr lang="en-US" b="1" dirty="0" err="1" smtClean="0">
                <a:solidFill>
                  <a:srgbClr val="FF0000"/>
                </a:solidFill>
              </a:rPr>
              <a:t>vērtības</a:t>
            </a:r>
            <a:r>
              <a:rPr lang="en-US" b="1" dirty="0" smtClean="0">
                <a:solidFill>
                  <a:srgbClr val="FF0000"/>
                </a:solidFill>
              </a:rPr>
              <a:t>, no </a:t>
            </a:r>
            <a:r>
              <a:rPr lang="en-US" b="1" dirty="0" err="1" smtClean="0">
                <a:solidFill>
                  <a:srgbClr val="FF0000"/>
                </a:solidFill>
              </a:rPr>
              <a:t>kurām</a:t>
            </a:r>
            <a:r>
              <a:rPr lang="en-US" b="1" dirty="0" smtClean="0">
                <a:solidFill>
                  <a:srgbClr val="FF0000"/>
                </a:solidFill>
              </a:rPr>
              <a:t> </a:t>
            </a:r>
            <a:r>
              <a:rPr lang="en-US" b="1" dirty="0" err="1" smtClean="0">
                <a:solidFill>
                  <a:srgbClr val="FF0000"/>
                </a:solidFill>
              </a:rPr>
              <a:t>viena</a:t>
            </a:r>
            <a:r>
              <a:rPr lang="en-US" b="1" dirty="0" smtClean="0">
                <a:solidFill>
                  <a:srgbClr val="FF0000"/>
                </a:solidFill>
              </a:rPr>
              <a:t> </a:t>
            </a:r>
            <a:r>
              <a:rPr lang="en-US" b="1" dirty="0" err="1" smtClean="0">
                <a:solidFill>
                  <a:srgbClr val="FF0000"/>
                </a:solidFill>
              </a:rPr>
              <a:t>ir</a:t>
            </a:r>
            <a:r>
              <a:rPr lang="en-US" b="1" dirty="0" smtClean="0">
                <a:solidFill>
                  <a:srgbClr val="FF0000"/>
                </a:solidFill>
              </a:rPr>
              <a:t> </a:t>
            </a:r>
            <a:r>
              <a:rPr lang="en-US" b="1" dirty="0" err="1" smtClean="0">
                <a:solidFill>
                  <a:srgbClr val="FF0000"/>
                </a:solidFill>
              </a:rPr>
              <a:t>demokrātija</a:t>
            </a:r>
            <a:endParaRPr lang="lv-LV" b="1" dirty="0">
              <a:solidFill>
                <a:srgbClr val="FF0000"/>
              </a:solidFill>
            </a:endParaRPr>
          </a:p>
        </p:txBody>
      </p:sp>
    </p:spTree>
    <p:extLst>
      <p:ext uri="{BB962C8B-B14F-4D97-AF65-F5344CB8AC3E}">
        <p14:creationId xmlns:p14="http://schemas.microsoft.com/office/powerpoint/2010/main" val="385827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3" y="948600"/>
            <a:ext cx="11521439" cy="1325563"/>
          </a:xfrm>
        </p:spPr>
        <p:txBody>
          <a:bodyPr>
            <a:normAutofit fontScale="90000"/>
          </a:bodyPr>
          <a:lstStyle/>
          <a:p>
            <a:r>
              <a:rPr lang="en-US" dirty="0" err="1" smtClean="0"/>
              <a:t>Kā</a:t>
            </a:r>
            <a:r>
              <a:rPr lang="en-US" dirty="0" smtClean="0"/>
              <a:t> </a:t>
            </a:r>
            <a:r>
              <a:rPr lang="en-US" dirty="0" err="1" smtClean="0"/>
              <a:t>saglabāt</a:t>
            </a:r>
            <a:r>
              <a:rPr lang="en-US" dirty="0" smtClean="0"/>
              <a:t> </a:t>
            </a:r>
            <a:r>
              <a:rPr lang="en-US" dirty="0" err="1" smtClean="0"/>
              <a:t>demokrātijas</a:t>
            </a:r>
            <a:r>
              <a:rPr lang="en-US" dirty="0" smtClean="0"/>
              <a:t> </a:t>
            </a:r>
            <a:r>
              <a:rPr lang="en-US" dirty="0" err="1" smtClean="0"/>
              <a:t>globālo</a:t>
            </a:r>
            <a:r>
              <a:rPr lang="en-US" dirty="0" smtClean="0"/>
              <a:t> </a:t>
            </a:r>
            <a:r>
              <a:rPr lang="en-US" dirty="0" err="1" smtClean="0"/>
              <a:t>konkurētspēju</a:t>
            </a:r>
            <a:r>
              <a:rPr lang="en-US" dirty="0" smtClean="0"/>
              <a:t>?</a:t>
            </a:r>
            <a:r>
              <a:rPr lang="lv-LV" dirty="0" smtClean="0"/>
              <a:t/>
            </a:r>
            <a:br>
              <a:rPr lang="lv-LV" dirty="0" smtClean="0"/>
            </a:br>
            <a:r>
              <a:rPr lang="en-US" dirty="0" err="1" smtClean="0"/>
              <a:t>Kā</a:t>
            </a:r>
            <a:r>
              <a:rPr lang="en-US" dirty="0" smtClean="0"/>
              <a:t> </a:t>
            </a:r>
            <a:r>
              <a:rPr lang="en-US" dirty="0" err="1" smtClean="0"/>
              <a:t>uzlabot</a:t>
            </a:r>
            <a:r>
              <a:rPr lang="en-US" dirty="0" smtClean="0"/>
              <a:t> </a:t>
            </a:r>
            <a:r>
              <a:rPr lang="en-US" dirty="0" err="1" smtClean="0"/>
              <a:t>pārvaldības</a:t>
            </a:r>
            <a:r>
              <a:rPr lang="en-US" dirty="0" smtClean="0"/>
              <a:t> </a:t>
            </a:r>
            <a:r>
              <a:rPr lang="en-US" dirty="0" err="1" smtClean="0"/>
              <a:t>kvalitāti</a:t>
            </a:r>
            <a:r>
              <a:rPr lang="en-US" dirty="0" smtClean="0"/>
              <a:t> </a:t>
            </a:r>
            <a:r>
              <a:rPr lang="en-US" dirty="0" err="1" smtClean="0"/>
              <a:t>nākotnē</a:t>
            </a:r>
            <a:r>
              <a:rPr lang="en-US" dirty="0" smtClean="0"/>
              <a:t>?</a:t>
            </a:r>
            <a:br>
              <a:rPr lang="en-US" dirty="0" smtClean="0"/>
            </a:br>
            <a:r>
              <a:rPr lang="en-US" dirty="0" smtClean="0"/>
              <a:t/>
            </a:r>
            <a:br>
              <a:rPr lang="en-US" dirty="0" smtClean="0"/>
            </a:br>
            <a:endParaRPr lang="lv-LV" dirty="0"/>
          </a:p>
        </p:txBody>
      </p:sp>
      <p:sp>
        <p:nvSpPr>
          <p:cNvPr id="3" name="Content Placeholder 2"/>
          <p:cNvSpPr>
            <a:spLocks noGrp="1"/>
          </p:cNvSpPr>
          <p:nvPr>
            <p:ph idx="1"/>
          </p:nvPr>
        </p:nvSpPr>
        <p:spPr/>
        <p:txBody>
          <a:bodyPr/>
          <a:lstStyle/>
          <a:p>
            <a:pPr marL="0" indent="0">
              <a:buNone/>
            </a:pPr>
            <a:endParaRPr lang="lv-LV" dirty="0"/>
          </a:p>
        </p:txBody>
      </p:sp>
    </p:spTree>
    <p:extLst>
      <p:ext uri="{BB962C8B-B14F-4D97-AF65-F5344CB8AC3E}">
        <p14:creationId xmlns:p14="http://schemas.microsoft.com/office/powerpoint/2010/main" val="1297904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Kā</a:t>
            </a:r>
            <a:r>
              <a:rPr lang="en-US" dirty="0" smtClean="0"/>
              <a:t> </a:t>
            </a:r>
            <a:r>
              <a:rPr lang="en-US" dirty="0" err="1" smtClean="0"/>
              <a:t>saglabāt</a:t>
            </a:r>
            <a:r>
              <a:rPr lang="en-US" dirty="0" smtClean="0"/>
              <a:t> </a:t>
            </a:r>
            <a:r>
              <a:rPr lang="en-US" dirty="0" err="1" smtClean="0"/>
              <a:t>demokrātijas</a:t>
            </a:r>
            <a:r>
              <a:rPr lang="en-US" dirty="0" smtClean="0"/>
              <a:t> </a:t>
            </a:r>
            <a:r>
              <a:rPr lang="en-US" dirty="0" err="1" smtClean="0"/>
              <a:t>globālo</a:t>
            </a:r>
            <a:r>
              <a:rPr lang="en-US" dirty="0" smtClean="0"/>
              <a:t> </a:t>
            </a:r>
            <a:r>
              <a:rPr lang="en-US" dirty="0" err="1" smtClean="0"/>
              <a:t>konkurētspēju</a:t>
            </a:r>
            <a:r>
              <a:rPr lang="en-US" dirty="0" smtClean="0"/>
              <a:t>?</a:t>
            </a:r>
            <a:r>
              <a:rPr lang="lv-LV" dirty="0" smtClean="0"/>
              <a:t/>
            </a:r>
            <a:br>
              <a:rPr lang="lv-LV" dirty="0" smtClean="0"/>
            </a:br>
            <a:r>
              <a:rPr lang="en-US" dirty="0" err="1" smtClean="0"/>
              <a:t>Kā</a:t>
            </a:r>
            <a:r>
              <a:rPr lang="en-US" dirty="0" smtClean="0"/>
              <a:t> </a:t>
            </a:r>
            <a:r>
              <a:rPr lang="en-US" dirty="0" err="1" smtClean="0"/>
              <a:t>uzlabot</a:t>
            </a:r>
            <a:r>
              <a:rPr lang="en-US" dirty="0" smtClean="0"/>
              <a:t> </a:t>
            </a:r>
            <a:r>
              <a:rPr lang="en-US" dirty="0" err="1" smtClean="0"/>
              <a:t>pārvaldības</a:t>
            </a:r>
            <a:r>
              <a:rPr lang="en-US" dirty="0" smtClean="0"/>
              <a:t> </a:t>
            </a:r>
            <a:r>
              <a:rPr lang="en-US" dirty="0" err="1" smtClean="0"/>
              <a:t>kvalitāti</a:t>
            </a:r>
            <a:r>
              <a:rPr lang="en-US" dirty="0" smtClean="0"/>
              <a:t> </a:t>
            </a:r>
            <a:r>
              <a:rPr lang="en-US" dirty="0" err="1" smtClean="0"/>
              <a:t>nākotnē</a:t>
            </a:r>
            <a:r>
              <a:rPr lang="en-US" dirty="0" smtClean="0"/>
              <a:t>?</a:t>
            </a:r>
            <a:br>
              <a:rPr lang="en-US" dirty="0" smtClean="0"/>
            </a:br>
            <a:endParaRPr lang="lv-LV" dirty="0"/>
          </a:p>
        </p:txBody>
      </p:sp>
      <p:sp>
        <p:nvSpPr>
          <p:cNvPr id="3" name="Content Placeholder 2"/>
          <p:cNvSpPr>
            <a:spLocks noGrp="1"/>
          </p:cNvSpPr>
          <p:nvPr>
            <p:ph idx="1"/>
          </p:nvPr>
        </p:nvSpPr>
        <p:spPr>
          <a:xfrm>
            <a:off x="629195" y="2104411"/>
            <a:ext cx="10515600" cy="4351338"/>
          </a:xfrm>
        </p:spPr>
        <p:txBody>
          <a:bodyPr/>
          <a:lstStyle/>
          <a:p>
            <a:pPr marL="0" indent="0">
              <a:buNone/>
            </a:pPr>
            <a:endParaRPr lang="lv-LV" dirty="0"/>
          </a:p>
        </p:txBody>
      </p:sp>
      <p:sp>
        <p:nvSpPr>
          <p:cNvPr id="5" name="Oval 4"/>
          <p:cNvSpPr/>
          <p:nvPr/>
        </p:nvSpPr>
        <p:spPr>
          <a:xfrm>
            <a:off x="95794" y="1428205"/>
            <a:ext cx="4049487" cy="47487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SABIEDRĪBA</a:t>
            </a:r>
            <a:endParaRPr lang="lv-LV" sz="3200" dirty="0"/>
          </a:p>
        </p:txBody>
      </p:sp>
      <p:sp>
        <p:nvSpPr>
          <p:cNvPr id="6" name="Oval 5"/>
          <p:cNvSpPr/>
          <p:nvPr/>
        </p:nvSpPr>
        <p:spPr>
          <a:xfrm>
            <a:off x="5408025" y="2104411"/>
            <a:ext cx="3239588" cy="3396344"/>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DEPUTĀTI</a:t>
            </a:r>
            <a:endParaRPr lang="lv-LV" sz="2400" dirty="0"/>
          </a:p>
        </p:txBody>
      </p:sp>
      <p:sp>
        <p:nvSpPr>
          <p:cNvPr id="7" name="Oval 6"/>
          <p:cNvSpPr/>
          <p:nvPr/>
        </p:nvSpPr>
        <p:spPr>
          <a:xfrm>
            <a:off x="9840686" y="2838995"/>
            <a:ext cx="1994262" cy="19507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VALDĪBA AUGSTĀKĀS AMATPERSONAS</a:t>
            </a:r>
            <a:endParaRPr lang="lv-LV" sz="1400" dirty="0"/>
          </a:p>
        </p:txBody>
      </p:sp>
      <p:sp>
        <p:nvSpPr>
          <p:cNvPr id="8" name="Right Arrow 7"/>
          <p:cNvSpPr/>
          <p:nvPr/>
        </p:nvSpPr>
        <p:spPr>
          <a:xfrm>
            <a:off x="4322285" y="3352800"/>
            <a:ext cx="978408" cy="106244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Right Arrow 9"/>
          <p:cNvSpPr/>
          <p:nvPr/>
        </p:nvSpPr>
        <p:spPr>
          <a:xfrm>
            <a:off x="8754945" y="3230880"/>
            <a:ext cx="978408" cy="106244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33034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Hipotēze</a:t>
            </a:r>
            <a:r>
              <a:rPr lang="en-US" dirty="0" smtClean="0"/>
              <a:t>: </a:t>
            </a:r>
            <a:r>
              <a:rPr lang="en-US" dirty="0" err="1" smtClean="0"/>
              <a:t>jāievieš</a:t>
            </a:r>
            <a:r>
              <a:rPr lang="en-US" dirty="0" smtClean="0"/>
              <a:t> </a:t>
            </a:r>
            <a:r>
              <a:rPr lang="en-US" dirty="0" err="1" smtClean="0"/>
              <a:t>individuāls</a:t>
            </a:r>
            <a:r>
              <a:rPr lang="en-US" dirty="0" smtClean="0"/>
              <a:t> </a:t>
            </a:r>
            <a:r>
              <a:rPr lang="en-US" dirty="0" err="1" smtClean="0"/>
              <a:t>ietekmes</a:t>
            </a:r>
            <a:r>
              <a:rPr lang="en-US" dirty="0" smtClean="0"/>
              <a:t> </a:t>
            </a:r>
            <a:r>
              <a:rPr lang="en-US" dirty="0" err="1" smtClean="0"/>
              <a:t>svars</a:t>
            </a:r>
            <a:r>
              <a:rPr lang="en-US" dirty="0" smtClean="0"/>
              <a:t> </a:t>
            </a:r>
            <a:r>
              <a:rPr lang="en-US" dirty="0" err="1" smtClean="0"/>
              <a:t>vēlēšanās</a:t>
            </a:r>
            <a:endParaRPr lang="lv-LV" dirty="0"/>
          </a:p>
        </p:txBody>
      </p:sp>
      <p:sp>
        <p:nvSpPr>
          <p:cNvPr id="3" name="Content Placeholder 2"/>
          <p:cNvSpPr>
            <a:spLocks noGrp="1"/>
          </p:cNvSpPr>
          <p:nvPr>
            <p:ph idx="1"/>
          </p:nvPr>
        </p:nvSpPr>
        <p:spPr/>
        <p:txBody>
          <a:bodyPr/>
          <a:lstStyle/>
          <a:p>
            <a:endParaRPr lang="lv-LV"/>
          </a:p>
        </p:txBody>
      </p:sp>
    </p:spTree>
    <p:extLst>
      <p:ext uri="{BB962C8B-B14F-4D97-AF65-F5344CB8AC3E}">
        <p14:creationId xmlns:p14="http://schemas.microsoft.com/office/powerpoint/2010/main" val="2653343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Hipotēze</a:t>
            </a:r>
            <a:r>
              <a:rPr lang="en-US" dirty="0" smtClean="0"/>
              <a:t>: </a:t>
            </a:r>
            <a:r>
              <a:rPr lang="en-US" dirty="0" err="1" smtClean="0"/>
              <a:t>jāievieš</a:t>
            </a:r>
            <a:r>
              <a:rPr lang="en-US" dirty="0" smtClean="0"/>
              <a:t> </a:t>
            </a:r>
            <a:r>
              <a:rPr lang="en-US" dirty="0" err="1" smtClean="0"/>
              <a:t>individuāls</a:t>
            </a:r>
            <a:r>
              <a:rPr lang="en-US" dirty="0" smtClean="0"/>
              <a:t> </a:t>
            </a:r>
            <a:r>
              <a:rPr lang="en-US" dirty="0" err="1" smtClean="0"/>
              <a:t>ietekmes</a:t>
            </a:r>
            <a:r>
              <a:rPr lang="en-US" dirty="0" smtClean="0"/>
              <a:t> </a:t>
            </a:r>
            <a:r>
              <a:rPr lang="en-US" dirty="0" err="1" smtClean="0"/>
              <a:t>svars</a:t>
            </a:r>
            <a:r>
              <a:rPr lang="en-US" dirty="0" smtClean="0"/>
              <a:t> </a:t>
            </a:r>
            <a:r>
              <a:rPr lang="en-US" smtClean="0"/>
              <a:t>vēlēšanās</a:t>
            </a:r>
            <a:endParaRPr lang="lv-LV"/>
          </a:p>
        </p:txBody>
      </p:sp>
      <p:sp>
        <p:nvSpPr>
          <p:cNvPr id="3" name="Content Placeholder 2"/>
          <p:cNvSpPr>
            <a:spLocks noGrp="1"/>
          </p:cNvSpPr>
          <p:nvPr>
            <p:ph idx="1"/>
          </p:nvPr>
        </p:nvSpPr>
        <p:spPr/>
        <p:txBody>
          <a:bodyPr>
            <a:normAutofit lnSpcReduction="10000"/>
          </a:bodyPr>
          <a:lstStyle/>
          <a:p>
            <a:r>
              <a:rPr lang="en-US" dirty="0" err="1" smtClean="0"/>
              <a:t>Indivīda</a:t>
            </a:r>
            <a:r>
              <a:rPr lang="en-US" dirty="0" smtClean="0"/>
              <a:t> </a:t>
            </a:r>
            <a:r>
              <a:rPr lang="en-US" dirty="0" err="1" smtClean="0"/>
              <a:t>vecums</a:t>
            </a:r>
            <a:endParaRPr lang="en-US" dirty="0" smtClean="0"/>
          </a:p>
          <a:p>
            <a:r>
              <a:rPr lang="en-US" dirty="0" err="1" smtClean="0"/>
              <a:t>Indivīda</a:t>
            </a:r>
            <a:r>
              <a:rPr lang="en-US" dirty="0" smtClean="0"/>
              <a:t> </a:t>
            </a:r>
            <a:r>
              <a:rPr lang="en-US" dirty="0" err="1" smtClean="0"/>
              <a:t>izglītība</a:t>
            </a:r>
            <a:endParaRPr lang="en-US" dirty="0" smtClean="0"/>
          </a:p>
          <a:p>
            <a:r>
              <a:rPr lang="en-US" dirty="0" err="1" smtClean="0"/>
              <a:t>Samaksātie</a:t>
            </a:r>
            <a:r>
              <a:rPr lang="en-US" dirty="0" smtClean="0"/>
              <a:t> </a:t>
            </a:r>
            <a:r>
              <a:rPr lang="en-US" dirty="0" err="1" smtClean="0"/>
              <a:t>nodokļi</a:t>
            </a:r>
            <a:r>
              <a:rPr lang="en-US" dirty="0" smtClean="0"/>
              <a:t>, </a:t>
            </a:r>
            <a:r>
              <a:rPr lang="en-US" dirty="0" err="1" smtClean="0"/>
              <a:t>privāta</a:t>
            </a:r>
            <a:r>
              <a:rPr lang="en-US" dirty="0" smtClean="0"/>
              <a:t> </a:t>
            </a:r>
            <a:r>
              <a:rPr lang="en-US" dirty="0" err="1" smtClean="0"/>
              <a:t>uzņēmējdarbība</a:t>
            </a:r>
            <a:endParaRPr lang="en-US" dirty="0" smtClean="0"/>
          </a:p>
          <a:p>
            <a:r>
              <a:rPr lang="en-US" dirty="0" err="1" smtClean="0"/>
              <a:t>Nodarbinātības</a:t>
            </a:r>
            <a:r>
              <a:rPr lang="en-US" dirty="0" smtClean="0"/>
              <a:t> </a:t>
            </a:r>
            <a:r>
              <a:rPr lang="en-US" dirty="0" err="1" smtClean="0"/>
              <a:t>statuss</a:t>
            </a:r>
            <a:endParaRPr lang="en-US" dirty="0" smtClean="0"/>
          </a:p>
          <a:p>
            <a:r>
              <a:rPr lang="en-US" dirty="0" err="1" smtClean="0"/>
              <a:t>Bērnu</a:t>
            </a:r>
            <a:r>
              <a:rPr lang="en-US" dirty="0" smtClean="0"/>
              <a:t> </a:t>
            </a:r>
            <a:r>
              <a:rPr lang="en-US" dirty="0" err="1" smtClean="0"/>
              <a:t>skaits</a:t>
            </a:r>
            <a:endParaRPr lang="en-US" dirty="0" smtClean="0"/>
          </a:p>
          <a:p>
            <a:r>
              <a:rPr lang="en-US" dirty="0" err="1" smtClean="0"/>
              <a:t>Līdzdalība</a:t>
            </a:r>
            <a:r>
              <a:rPr lang="en-US" dirty="0" smtClean="0"/>
              <a:t> </a:t>
            </a:r>
            <a:r>
              <a:rPr lang="en-US" dirty="0" err="1" smtClean="0"/>
              <a:t>valsts</a:t>
            </a:r>
            <a:r>
              <a:rPr lang="en-US" dirty="0" smtClean="0"/>
              <a:t> </a:t>
            </a:r>
            <a:r>
              <a:rPr lang="en-US" dirty="0" err="1" smtClean="0"/>
              <a:t>aizsardzības</a:t>
            </a:r>
            <a:r>
              <a:rPr lang="en-US" dirty="0" smtClean="0"/>
              <a:t> </a:t>
            </a:r>
            <a:r>
              <a:rPr lang="en-US" dirty="0" err="1" smtClean="0"/>
              <a:t>sistēmā</a:t>
            </a:r>
            <a:r>
              <a:rPr lang="en-US" dirty="0" smtClean="0"/>
              <a:t> (</a:t>
            </a:r>
            <a:r>
              <a:rPr lang="en-US" dirty="0" err="1" smtClean="0"/>
              <a:t>zemessardze</a:t>
            </a:r>
            <a:r>
              <a:rPr lang="en-US" dirty="0" smtClean="0"/>
              <a:t>)</a:t>
            </a:r>
          </a:p>
          <a:p>
            <a:endParaRPr lang="en-US" dirty="0"/>
          </a:p>
          <a:p>
            <a:pPr marL="0" indent="0">
              <a:buNone/>
            </a:pPr>
            <a:r>
              <a:rPr lang="en-US" sz="3600" dirty="0" err="1"/>
              <a:t>v</a:t>
            </a:r>
            <a:r>
              <a:rPr lang="en-US" sz="3600" dirty="0" err="1" smtClean="0"/>
              <a:t>ai</a:t>
            </a:r>
            <a:r>
              <a:rPr lang="en-US" sz="3600" dirty="0" smtClean="0"/>
              <a:t> (un) </a:t>
            </a:r>
            <a:r>
              <a:rPr lang="en-US" sz="3600" dirty="0" err="1" smtClean="0"/>
              <a:t>konkrētu</a:t>
            </a:r>
            <a:r>
              <a:rPr lang="en-US" sz="3600" dirty="0" smtClean="0"/>
              <a:t> </a:t>
            </a:r>
            <a:r>
              <a:rPr lang="en-US" sz="3600" dirty="0" err="1" smtClean="0"/>
              <a:t>grupu</a:t>
            </a:r>
            <a:r>
              <a:rPr lang="en-US" sz="3600" dirty="0" smtClean="0"/>
              <a:t> </a:t>
            </a:r>
            <a:r>
              <a:rPr lang="en-US" sz="3600" dirty="0" err="1" smtClean="0"/>
              <a:t>pārstāvniecības</a:t>
            </a:r>
            <a:r>
              <a:rPr lang="en-US" sz="3600" dirty="0" smtClean="0"/>
              <a:t> </a:t>
            </a:r>
            <a:r>
              <a:rPr lang="en-US" sz="3600" dirty="0" err="1" smtClean="0"/>
              <a:t>kvotas</a:t>
            </a:r>
            <a:r>
              <a:rPr lang="en-US" sz="3600" dirty="0" smtClean="0"/>
              <a:t> </a:t>
            </a:r>
            <a:r>
              <a:rPr lang="en-US" sz="3600" dirty="0" err="1" smtClean="0"/>
              <a:t>parlamentā</a:t>
            </a:r>
            <a:r>
              <a:rPr lang="en-US" sz="3600" dirty="0" smtClean="0"/>
              <a:t>, </a:t>
            </a:r>
            <a:r>
              <a:rPr lang="en-US" sz="3600" dirty="0" err="1" smtClean="0"/>
              <a:t>domēs</a:t>
            </a:r>
            <a:r>
              <a:rPr lang="en-US" sz="3600" dirty="0" smtClean="0"/>
              <a:t> </a:t>
            </a:r>
            <a:r>
              <a:rPr lang="en-US" sz="3600" dirty="0" err="1" smtClean="0"/>
              <a:t>u.c</a:t>
            </a:r>
            <a:r>
              <a:rPr lang="en-US" sz="3600" dirty="0" smtClean="0"/>
              <a:t>.</a:t>
            </a:r>
            <a:endParaRPr lang="lv-LV" sz="3600" dirty="0"/>
          </a:p>
        </p:txBody>
      </p:sp>
    </p:spTree>
    <p:extLst>
      <p:ext uri="{BB962C8B-B14F-4D97-AF65-F5344CB8AC3E}">
        <p14:creationId xmlns:p14="http://schemas.microsoft.com/office/powerpoint/2010/main" val="2544849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469" y="61259"/>
            <a:ext cx="7269981" cy="670684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181" y="66006"/>
            <a:ext cx="3474219" cy="6702100"/>
          </a:xfrm>
          <a:prstGeom prst="rect">
            <a:avLst/>
          </a:prstGeom>
        </p:spPr>
      </p:pic>
    </p:spTree>
    <p:extLst>
      <p:ext uri="{BB962C8B-B14F-4D97-AF65-F5344CB8AC3E}">
        <p14:creationId xmlns:p14="http://schemas.microsoft.com/office/powerpoint/2010/main" val="285625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320" y="174171"/>
            <a:ext cx="6353829" cy="599408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44" b="14228"/>
          <a:stretch/>
        </p:blipFill>
        <p:spPr>
          <a:xfrm>
            <a:off x="6749142" y="69670"/>
            <a:ext cx="5223617" cy="37272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1086" y="3987892"/>
            <a:ext cx="2862584" cy="26540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1175" y="4306206"/>
            <a:ext cx="3260825" cy="2017398"/>
          </a:xfrm>
          <a:prstGeom prst="rect">
            <a:avLst/>
          </a:prstGeom>
        </p:spPr>
      </p:pic>
    </p:spTree>
    <p:extLst>
      <p:ext uri="{BB962C8B-B14F-4D97-AF65-F5344CB8AC3E}">
        <p14:creationId xmlns:p14="http://schemas.microsoft.com/office/powerpoint/2010/main" val="3710916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5099" y="0"/>
            <a:ext cx="5466508" cy="6775391"/>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181" y="29094"/>
            <a:ext cx="5105720" cy="6746298"/>
          </a:xfrm>
          <a:prstGeom prst="rect">
            <a:avLst/>
          </a:prstGeom>
        </p:spPr>
      </p:pic>
    </p:spTree>
    <p:extLst>
      <p:ext uri="{BB962C8B-B14F-4D97-AF65-F5344CB8AC3E}">
        <p14:creationId xmlns:p14="http://schemas.microsoft.com/office/powerpoint/2010/main" val="298044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9912" y="1775471"/>
            <a:ext cx="2350576" cy="1325563"/>
          </a:xfrm>
        </p:spPr>
        <p:txBody>
          <a:bodyPr>
            <a:noAutofit/>
          </a:bodyPr>
          <a:lstStyle/>
          <a:p>
            <a:r>
              <a:rPr lang="en-US" sz="3200" b="1" dirty="0" smtClean="0">
                <a:solidFill>
                  <a:srgbClr val="7030A0"/>
                </a:solidFill>
              </a:rPr>
              <a:t>2.Saeimas </a:t>
            </a:r>
            <a:r>
              <a:rPr lang="en-US" sz="3200" b="1" dirty="0" err="1" smtClean="0">
                <a:solidFill>
                  <a:srgbClr val="7030A0"/>
                </a:solidFill>
              </a:rPr>
              <a:t>bufete</a:t>
            </a:r>
            <a:r>
              <a:rPr lang="en-US" sz="3200" b="1" dirty="0" smtClean="0">
                <a:solidFill>
                  <a:srgbClr val="7030A0"/>
                </a:solidFill>
              </a:rPr>
              <a:t>, 1926.gads</a:t>
            </a:r>
            <a:endParaRPr lang="lv-LV" sz="3200" b="1" dirty="0">
              <a:solidFill>
                <a:srgbClr val="7030A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9730"/>
            <a:ext cx="9949912" cy="6767165"/>
          </a:xfrm>
        </p:spPr>
      </p:pic>
    </p:spTree>
    <p:extLst>
      <p:ext uri="{BB962C8B-B14F-4D97-AF65-F5344CB8AC3E}">
        <p14:creationId xmlns:p14="http://schemas.microsoft.com/office/powerpoint/2010/main" val="228824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3267" y="2529909"/>
            <a:ext cx="2448733" cy="1325563"/>
          </a:xfrm>
        </p:spPr>
        <p:txBody>
          <a:bodyPr>
            <a:normAutofit fontScale="90000"/>
          </a:bodyPr>
          <a:lstStyle/>
          <a:p>
            <a:r>
              <a:rPr lang="en-US" b="1" dirty="0" err="1" smtClean="0">
                <a:solidFill>
                  <a:srgbClr val="7030A0"/>
                </a:solidFill>
              </a:rPr>
              <a:t>Latviešu</a:t>
            </a:r>
            <a:r>
              <a:rPr lang="en-US" b="1" dirty="0" smtClean="0">
                <a:solidFill>
                  <a:srgbClr val="7030A0"/>
                </a:solidFill>
              </a:rPr>
              <a:t> </a:t>
            </a:r>
            <a:r>
              <a:rPr lang="en-US" b="1" dirty="0" err="1" smtClean="0">
                <a:solidFill>
                  <a:srgbClr val="7030A0"/>
                </a:solidFill>
              </a:rPr>
              <a:t>zemnieku</a:t>
            </a:r>
            <a:r>
              <a:rPr lang="en-US" b="1" dirty="0" smtClean="0">
                <a:solidFill>
                  <a:srgbClr val="7030A0"/>
                </a:solidFill>
              </a:rPr>
              <a:t> </a:t>
            </a:r>
            <a:r>
              <a:rPr lang="en-US" b="1" dirty="0" err="1" smtClean="0">
                <a:solidFill>
                  <a:srgbClr val="7030A0"/>
                </a:solidFill>
              </a:rPr>
              <a:t>savienības</a:t>
            </a:r>
            <a:r>
              <a:rPr lang="en-US" b="1" dirty="0" smtClean="0">
                <a:solidFill>
                  <a:srgbClr val="7030A0"/>
                </a:solidFill>
              </a:rPr>
              <a:t> </a:t>
            </a:r>
            <a:r>
              <a:rPr lang="en-US" b="1" dirty="0" err="1" smtClean="0">
                <a:solidFill>
                  <a:srgbClr val="7030A0"/>
                </a:solidFill>
              </a:rPr>
              <a:t>kongress</a:t>
            </a:r>
            <a:r>
              <a:rPr lang="en-US" b="1" dirty="0" smtClean="0">
                <a:solidFill>
                  <a:srgbClr val="7030A0"/>
                </a:solidFill>
              </a:rPr>
              <a:t>,</a:t>
            </a:r>
            <a:br>
              <a:rPr lang="en-US" b="1" dirty="0" smtClean="0">
                <a:solidFill>
                  <a:srgbClr val="7030A0"/>
                </a:solidFill>
              </a:rPr>
            </a:br>
            <a:r>
              <a:rPr lang="en-US" b="1" dirty="0" smtClean="0">
                <a:solidFill>
                  <a:srgbClr val="7030A0"/>
                </a:solidFill>
              </a:rPr>
              <a:t>1927</a:t>
            </a:r>
            <a:endParaRPr lang="lv-LV" b="1" dirty="0">
              <a:solidFill>
                <a:srgbClr val="7030A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23" y="63391"/>
            <a:ext cx="9567774" cy="6794610"/>
          </a:xfrm>
        </p:spPr>
      </p:pic>
    </p:spTree>
    <p:extLst>
      <p:ext uri="{BB962C8B-B14F-4D97-AF65-F5344CB8AC3E}">
        <p14:creationId xmlns:p14="http://schemas.microsoft.com/office/powerpoint/2010/main" val="32164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497987" y="-697123"/>
            <a:ext cx="6810975" cy="8205222"/>
          </a:xfrm>
        </p:spPr>
      </p:pic>
    </p:spTree>
    <p:extLst>
      <p:ext uri="{BB962C8B-B14F-4D97-AF65-F5344CB8AC3E}">
        <p14:creationId xmlns:p14="http://schemas.microsoft.com/office/powerpoint/2010/main" val="209167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1968</TotalTime>
  <Words>767</Words>
  <Application>Microsoft Office PowerPoint</Application>
  <PresentationFormat>Widescreen</PresentationFormat>
  <Paragraphs>55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NO 1. SAEIMAS LĪDZ NĀKOTNES DEMOKRĀTIJAI: 100 GADU PIEREDZE UN NĀKOTNES IZAICINĀJUMI</vt:lpstr>
      <vt:lpstr>PowerPoint Presentation</vt:lpstr>
      <vt:lpstr>PowerPoint Presentation</vt:lpstr>
      <vt:lpstr>PowerPoint Presentation</vt:lpstr>
      <vt:lpstr>PowerPoint Presentation</vt:lpstr>
      <vt:lpstr>PowerPoint Presentation</vt:lpstr>
      <vt:lpstr>2.Saeimas bufete, 1926.gads</vt:lpstr>
      <vt:lpstr>Latviešu zemnieku savienības kongress, 1927</vt:lpstr>
      <vt:lpstr>PowerPoint Presentation</vt:lpstr>
      <vt:lpstr>PowerPoint Presentation</vt:lpstr>
      <vt:lpstr>1927.gada 1.septembris, “Meža Dzīve”</vt:lpstr>
      <vt:lpstr>PowerPoint Presentation</vt:lpstr>
      <vt:lpstr>PowerPoint Presentation</vt:lpstr>
      <vt:lpstr>PowerPoint Presentation</vt:lpstr>
      <vt:lpstr>PowerPoint Presentation</vt:lpstr>
      <vt:lpstr>1. un 2. Saeima: nav būtisku izmaiņu</vt:lpstr>
      <vt:lpstr>PowerPoint Presentation</vt:lpstr>
      <vt:lpstr>1934.gada 15.maijs… aizmirstam par demokrātiju un normālām vēlēšanām līdz 1989.gadam</vt:lpstr>
      <vt:lpstr>Baltijas valstu IKP uz vienu iedzīvotāju  (1920 – 1940, salīdzināmās cenās, 2021. gada ASV dolāros)</vt:lpstr>
      <vt:lpstr>1934 – 1988: laiks bez demokrātijas</vt:lpstr>
      <vt:lpstr>Atmoda – demokrātijas renesanse</vt:lpstr>
      <vt:lpstr>PowerPoint Presentation</vt:lpstr>
      <vt:lpstr>PowerPoint Presentation</vt:lpstr>
      <vt:lpstr>PowerPoint Presentation</vt:lpstr>
      <vt:lpstr>PowerPoint Presentation</vt:lpstr>
      <vt:lpstr>PowerPoint Presentation</vt:lpstr>
      <vt:lpstr>PowerPoint Presentation</vt:lpstr>
      <vt:lpstr>Vēlētāju aktivitāte parlamenta vēlēšanās Latvijā  (1920-2022, procenti no balsstiesīgajiem)</vt:lpstr>
      <vt:lpstr>Demogrāfijas prognozes līdz 2060. gadam (Ekonomikas ministrija) https://prognozes.em.gov.lv/lv/demografijas-prognozes</vt:lpstr>
      <vt:lpstr>PowerPoint Presentation</vt:lpstr>
      <vt:lpstr>Sabiedrības novecošanās trajektorija (1920-2020)</vt:lpstr>
      <vt:lpstr>Sabiedrības novecošanās trajektorija un nākotnes tendences</vt:lpstr>
      <vt:lpstr>Latvijas un Lietuvas IKP 2004 - 2022  (salīdzināmas cenās, 2017. gada starptautisko dolāru miljonos)</vt:lpstr>
      <vt:lpstr>Ja neuzkritīs meteorīts un (vai) mūs neokupēs krievi, mūs visticamāk sagaida sekojošs scenārijs:</vt:lpstr>
      <vt:lpstr>Kā saglabāt demokrātijas globālo konkurētspēju? Kā uzlabot pārvaldības kvalitāti nākotnē?  </vt:lpstr>
      <vt:lpstr>Kā saglabāt demokrātijas globālo konkurētspēju? Kā uzlabot pārvaldības kvalitāti nākotnē? </vt:lpstr>
      <vt:lpstr>Hipotēze: jāievieš individuāls ietekmes svars vēlēšanās</vt:lpstr>
      <vt:lpstr>Hipotēze: jāievieš individuāls ietekmes svars vēlēšanās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1. SAEIMAS LĪDZ NĀKOTNES DEMOKRĀTIJAI: 100 GADU PIEREDZE UN NĀKOTNES IZAICINĀJUMI</dc:title>
  <dc:creator>Gatis Krumins</dc:creator>
  <cp:lastModifiedBy>Gatis Krumins</cp:lastModifiedBy>
  <cp:revision>36</cp:revision>
  <dcterms:created xsi:type="dcterms:W3CDTF">2025-08-27T06:44:47Z</dcterms:created>
  <dcterms:modified xsi:type="dcterms:W3CDTF">2025-08-28T15:32:49Z</dcterms:modified>
</cp:coreProperties>
</file>